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notesSlides/notesSlide30.xml" ContentType="application/vnd.openxmlformats-officedocument.presentationml.notesSlide+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slides/slide56.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comments/comment1.xml" ContentType="application/vnd.openxmlformats-officedocument.presentationml.comments+xml"/>
  <Override PartName="/ppt/slides/slide57.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9.xml" ContentType="application/vnd.openxmlformats-officedocument.presentationml.notesSlide+xml"/>
  <Override PartName="/ppt/slideLayouts/slideLayout15.xml" ContentType="application/vnd.openxmlformats-officedocument.presentationml.slideLayout+xml"/>
  <Default Extension="emf" ContentType="image/x-emf"/>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slideLayouts/slideLayout16.xml" ContentType="application/vnd.openxmlformats-officedocument.presentationml.slideLayout+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slides/slide59.xml" ContentType="application/vnd.openxmlformats-officedocument.presentationml.slide+xml"/>
  <Override PartName="/ppt/notesSlides/notesSlide21.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Layouts/slideLayout13.xml" ContentType="application/vnd.openxmlformats-officedocument.presentationml.slideLayout+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 id="2147483683" r:id="rId2"/>
  </p:sldMasterIdLst>
  <p:notesMasterIdLst>
    <p:notesMasterId r:id="rId64"/>
  </p:notesMasterIdLst>
  <p:sldIdLst>
    <p:sldId id="639" r:id="rId3"/>
    <p:sldId id="640" r:id="rId4"/>
    <p:sldId id="578" r:id="rId5"/>
    <p:sldId id="583" r:id="rId6"/>
    <p:sldId id="497" r:id="rId7"/>
    <p:sldId id="642" r:id="rId8"/>
    <p:sldId id="643" r:id="rId9"/>
    <p:sldId id="644" r:id="rId10"/>
    <p:sldId id="645" r:id="rId11"/>
    <p:sldId id="646" r:id="rId12"/>
    <p:sldId id="647" r:id="rId13"/>
    <p:sldId id="648" r:id="rId14"/>
    <p:sldId id="649" r:id="rId15"/>
    <p:sldId id="656" r:id="rId16"/>
    <p:sldId id="650" r:id="rId17"/>
    <p:sldId id="651" r:id="rId18"/>
    <p:sldId id="652" r:id="rId19"/>
    <p:sldId id="653" r:id="rId20"/>
    <p:sldId id="654" r:id="rId21"/>
    <p:sldId id="657" r:id="rId22"/>
    <p:sldId id="655" r:id="rId23"/>
    <p:sldId id="508" r:id="rId24"/>
    <p:sldId id="600" r:id="rId25"/>
    <p:sldId id="631" r:id="rId26"/>
    <p:sldId id="626" r:id="rId27"/>
    <p:sldId id="627" r:id="rId28"/>
    <p:sldId id="625" r:id="rId29"/>
    <p:sldId id="632" r:id="rId30"/>
    <p:sldId id="630" r:id="rId31"/>
    <p:sldId id="503" r:id="rId32"/>
    <p:sldId id="504" r:id="rId33"/>
    <p:sldId id="633" r:id="rId34"/>
    <p:sldId id="597" r:id="rId35"/>
    <p:sldId id="585" r:id="rId36"/>
    <p:sldId id="603" r:id="rId37"/>
    <p:sldId id="607" r:id="rId38"/>
    <p:sldId id="605" r:id="rId39"/>
    <p:sldId id="606" r:id="rId40"/>
    <p:sldId id="604" r:id="rId41"/>
    <p:sldId id="615" r:id="rId42"/>
    <p:sldId id="564" r:id="rId43"/>
    <p:sldId id="562" r:id="rId44"/>
    <p:sldId id="598" r:id="rId45"/>
    <p:sldId id="629" r:id="rId46"/>
    <p:sldId id="506" r:id="rId47"/>
    <p:sldId id="617" r:id="rId48"/>
    <p:sldId id="619" r:id="rId49"/>
    <p:sldId id="620" r:id="rId50"/>
    <p:sldId id="621" r:id="rId51"/>
    <p:sldId id="622" r:id="rId52"/>
    <p:sldId id="635" r:id="rId53"/>
    <p:sldId id="636" r:id="rId54"/>
    <p:sldId id="618" r:id="rId55"/>
    <p:sldId id="624" r:id="rId56"/>
    <p:sldId id="623" r:id="rId57"/>
    <p:sldId id="628" r:id="rId58"/>
    <p:sldId id="638" r:id="rId59"/>
    <p:sldId id="551" r:id="rId60"/>
    <p:sldId id="513" r:id="rId61"/>
    <p:sldId id="637" r:id="rId62"/>
    <p:sldId id="552"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Stephen Skidmore" initials="" lastIdx="4"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p:present/>
    <p:sldAll/>
    <p:penClr>
      <a:schemeClr val="tx1"/>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clrMru>
    <a:srgbClr val="7E7E7B"/>
    <a:srgbClr val="E36F1E"/>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3926" autoAdjust="0"/>
    <p:restoredTop sz="94077" autoAdjust="0"/>
  </p:normalViewPr>
  <p:slideViewPr>
    <p:cSldViewPr snapToGrid="0" snapToObjects="1">
      <p:cViewPr varScale="1">
        <p:scale>
          <a:sx n="80" d="100"/>
          <a:sy n="80" d="100"/>
        </p:scale>
        <p:origin x="-1496" y="-104"/>
      </p:cViewPr>
      <p:guideLst>
        <p:guide orient="horz" pos="429"/>
        <p:guide pos="2880"/>
      </p:guideLst>
    </p:cSldViewPr>
  </p:slideViewPr>
  <p:notesTextViewPr>
    <p:cViewPr>
      <p:scale>
        <a:sx n="100" d="100"/>
        <a:sy n="100" d="100"/>
      </p:scale>
      <p:origin x="0" y="0"/>
    </p:cViewPr>
  </p:notesTextViewPr>
  <p:sorterViewPr>
    <p:cViewPr>
      <p:scale>
        <a:sx n="150" d="100"/>
        <a:sy n="150" d="100"/>
      </p:scale>
      <p:origin x="0" y="32736"/>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2-01-11T12:41:09.643" idx="4">
    <p:pos x="9366" y="2214"/>
    <p:text>I'd drop the $30k pro serv fee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4C9FE2-E9AB-B941-8D74-A268B3AC62F9}" type="datetimeFigureOut">
              <a:rPr lang="en-US" smtClean="0"/>
              <a:pPr/>
              <a:t>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3F94E-94E5-EC4A-907C-49ACD6875767}"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2628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drupal.org/node/547518"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drupal.org/node/547518"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drupal.org/node/54751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drupal.org/node/54751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drupal.org/node/547518"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drupal.org/node/547518"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 Id="rId3" Type="http://schemas.openxmlformats.org/officeDocument/2006/relationships/hyperlink" Target="http://drupal.org/node/547518"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drupal.org/security-team" TargetMode="External"/><Relationship Id="rId4" Type="http://schemas.openxmlformats.org/officeDocument/2006/relationships/hyperlink" Target="http://drupalsecurityreport.org/sites/drupalsecurityreport.org/files/drupal-security-white-paper-1-1.pdf" TargetMode="External"/><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drupal.org/node/547518"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1"/>
          <p:cNvSpPr>
            <a:spLocks noGrp="1" noRot="1" noChangeAspect="1" noChangeArrowheads="1"/>
          </p:cNvSpPr>
          <p:nvPr>
            <p:ph type="sldImg"/>
          </p:nvPr>
        </p:nvSpPr>
        <p:spPr>
          <a:solidFill>
            <a:srgbClr val="FFFFFF"/>
          </a:solidFill>
          <a:ln/>
        </p:spPr>
      </p:sp>
      <p:sp>
        <p:nvSpPr>
          <p:cNvPr id="113667" name="Rectangle 2"/>
          <p:cNvSpPr>
            <a:spLocks noGrp="1" noChangeArrowheads="1"/>
          </p:cNvSpPr>
          <p:nvPr>
            <p:ph type="body" idx="1"/>
          </p:nvPr>
        </p:nvSpPr>
        <p:spPr>
          <a:noFill/>
          <a:ln/>
        </p:spPr>
        <p:txBody>
          <a:bodyPr/>
          <a:lstStyle/>
          <a:p>
            <a:pPr eaLnBrk="1" hangingPunct="1"/>
            <a:r>
              <a:rPr lang="en-US" sz="2000">
                <a:latin typeface="Arial" charset="0"/>
                <a:ea typeface="Arial" charset="0"/>
                <a:cs typeface="Arial" charset="0"/>
                <a:sym typeface="Arial" charset="0"/>
              </a:rPr>
              <a:t>key additional information about OO and Drupal: </a:t>
            </a:r>
            <a:r>
              <a:rPr lang="en-US" sz="2000" u="sng">
                <a:latin typeface="Arial" charset="0"/>
                <a:ea typeface="Arial" charset="0"/>
                <a:cs typeface="Arial" charset="0"/>
                <a:sym typeface="Arial" charset="0"/>
                <a:hlinkClick r:id="rId3"/>
              </a:rPr>
              <a:t>http://drupal.org/node/547518</a:t>
            </a:r>
            <a:endParaRPr lang="en-US" sz="2000" u="sng">
              <a:latin typeface="Arial" charset="0"/>
              <a:ea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Rectangle 1"/>
          <p:cNvSpPr>
            <a:spLocks noGrp="1" noRot="1" noChangeAspect="1" noChangeArrowheads="1"/>
          </p:cNvSpPr>
          <p:nvPr>
            <p:ph type="sldImg"/>
          </p:nvPr>
        </p:nvSpPr>
        <p:spPr>
          <a:solidFill>
            <a:srgbClr val="FFFFFF"/>
          </a:solidFill>
          <a:ln/>
        </p:spPr>
      </p:sp>
      <p:sp>
        <p:nvSpPr>
          <p:cNvPr id="119811" name="Rectangle 2"/>
          <p:cNvSpPr>
            <a:spLocks noGrp="1" noChangeArrowheads="1"/>
          </p:cNvSpPr>
          <p:nvPr>
            <p:ph type="body" idx="1"/>
          </p:nvPr>
        </p:nvSpPr>
        <p:spPr>
          <a:noFill/>
          <a:ln/>
        </p:spPr>
        <p:txBody>
          <a:bodyPr/>
          <a:lstStyle/>
          <a:p>
            <a:pPr eaLnBrk="1" hangingPunct="1">
              <a:tabLst>
                <a:tab pos="139700" algn="l"/>
                <a:tab pos="457200" algn="l"/>
              </a:tabLst>
            </a:pPr>
            <a:endParaRPr lang="en-US" dirty="0" smtClean="0">
              <a:latin typeface="Times" charset="0"/>
              <a:ea typeface="Times" charset="0"/>
              <a:cs typeface="Times" charset="0"/>
              <a:sym typeface="Time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
        <p:cNvGrpSpPr/>
        <p:nvPr/>
      </p:nvGrpSpPr>
      <p:grpSpPr>
        <a:xfrm>
          <a:off x="0" y="0"/>
          <a:ext cx="0" cy="0"/>
          <a:chOff x="0" y="0"/>
          <a:chExt cx="0" cy="0"/>
        </a:xfrm>
      </p:grpSpPr>
      <p:sp>
        <p:nvSpPr>
          <p:cNvPr id="34818" name="Shape 68"/>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34819" name="Shape 69"/>
          <p:cNvSpPr>
            <a:spLocks noGrp="1"/>
          </p:cNvSpPr>
          <p:nvPr>
            <p:ph type="body" idx="1"/>
          </p:nvPr>
        </p:nvSpPr>
        <p:spPr>
          <a:noFill/>
          <a:ln/>
        </p:spPr>
        <p:txBody>
          <a:bodyPr lIns="91425" tIns="91425" rIns="91425" bIns="91425">
            <a:spAutoFit/>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1"/>
          <p:cNvSpPr>
            <a:spLocks noGrp="1" noRot="1" noChangeAspect="1" noChangeArrowheads="1"/>
          </p:cNvSpPr>
          <p:nvPr>
            <p:ph type="sldImg"/>
          </p:nvPr>
        </p:nvSpPr>
        <p:spPr>
          <a:solidFill>
            <a:srgbClr val="FFFFFF"/>
          </a:solidFill>
          <a:ln/>
        </p:spPr>
      </p:sp>
      <p:sp>
        <p:nvSpPr>
          <p:cNvPr id="113667" name="Rectangle 2"/>
          <p:cNvSpPr>
            <a:spLocks noGrp="1" noChangeArrowheads="1"/>
          </p:cNvSpPr>
          <p:nvPr>
            <p:ph type="body" idx="1"/>
          </p:nvPr>
        </p:nvSpPr>
        <p:spPr>
          <a:noFill/>
          <a:ln/>
        </p:spPr>
        <p:txBody>
          <a:bodyPr/>
          <a:lstStyle/>
          <a:p>
            <a:pPr eaLnBrk="1" hangingPunct="1"/>
            <a:r>
              <a:rPr lang="en-US" sz="2000">
                <a:latin typeface="Arial" charset="0"/>
                <a:ea typeface="Arial" charset="0"/>
                <a:cs typeface="Arial" charset="0"/>
                <a:sym typeface="Arial" charset="0"/>
              </a:rPr>
              <a:t>key additional information about OO and Drupal: </a:t>
            </a:r>
            <a:r>
              <a:rPr lang="en-US" sz="2000" u="sng">
                <a:latin typeface="Arial" charset="0"/>
                <a:ea typeface="Arial" charset="0"/>
                <a:cs typeface="Arial" charset="0"/>
                <a:sym typeface="Arial" charset="0"/>
                <a:hlinkClick r:id="rId3"/>
              </a:rPr>
              <a:t>http://drupal.org/node/547518</a:t>
            </a:r>
            <a:endParaRPr lang="en-US" sz="2000" u="sng">
              <a:latin typeface="Arial" charset="0"/>
              <a:ea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Rectangle 1"/>
          <p:cNvSpPr>
            <a:spLocks noGrp="1" noRot="1" noChangeAspect="1" noChangeArrowheads="1"/>
          </p:cNvSpPr>
          <p:nvPr>
            <p:ph type="sldImg"/>
          </p:nvPr>
        </p:nvSpPr>
        <p:spPr>
          <a:solidFill>
            <a:srgbClr val="FFFFFF"/>
          </a:solidFill>
          <a:ln/>
        </p:spPr>
      </p:sp>
      <p:sp>
        <p:nvSpPr>
          <p:cNvPr id="119811" name="Rectangle 2"/>
          <p:cNvSpPr>
            <a:spLocks noGrp="1" noChangeArrowheads="1"/>
          </p:cNvSpPr>
          <p:nvPr>
            <p:ph type="body" idx="1"/>
          </p:nvPr>
        </p:nvSpPr>
        <p:spPr>
          <a:noFill/>
          <a:ln/>
        </p:spPr>
        <p:txBody>
          <a:bodyPr/>
          <a:lstStyle/>
          <a:p>
            <a:pPr eaLnBrk="1" hangingPunct="1">
              <a:tabLst>
                <a:tab pos="139700" algn="l"/>
                <a:tab pos="457200" algn="l"/>
              </a:tabLst>
            </a:pPr>
            <a:r>
              <a:rPr lang="en-US" sz="1500">
                <a:latin typeface="Arial" charset="0"/>
                <a:ea typeface="Arial" charset="0"/>
                <a:cs typeface="Arial" charset="0"/>
                <a:sym typeface="Arial" charset="0"/>
              </a:rPr>
              <a:t>Drupal is composed of functional components known as modules, and was designed from the get-go to support great extensibility.  In fact, the Drupal community regularly “absorbs” contributed modules (created on top of CORE Drupal), making them part of Drupal’s next major platform release.</a:t>
            </a:r>
            <a:endParaRPr lang="en-US">
              <a:latin typeface="Times" charset="0"/>
              <a:ea typeface="Times" charset="0"/>
              <a:cs typeface="Times" charset="0"/>
              <a:sym typeface="Times" charset="0"/>
            </a:endParaRP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Innovation in the Drupal community works like this:</a:t>
            </a:r>
            <a:endParaRPr lang="en-US">
              <a:latin typeface="Times" charset="0"/>
              <a:ea typeface="Times" charset="0"/>
              <a:cs typeface="Times" charset="0"/>
              <a:sym typeface="Times" charset="0"/>
            </a:endParaRPr>
          </a:p>
          <a:p>
            <a:pPr eaLnBrk="1" hangingPunct="1">
              <a:buFontTx/>
              <a:buChar char="•"/>
              <a:tabLst>
                <a:tab pos="139700" algn="l"/>
                <a:tab pos="457200" algn="l"/>
              </a:tabLst>
            </a:pPr>
            <a:r>
              <a:rPr lang="en-US" sz="1500">
                <a:latin typeface="Arial" charset="0"/>
                <a:ea typeface="Arial" charset="0"/>
                <a:cs typeface="Arial" charset="0"/>
                <a:sym typeface="Arial" charset="0"/>
              </a:rPr>
              <a:t>Individual community members identify new functional requirements for their Drupal sites, typically based on their own needs.  He or she develop and contribute a new module to the project based on those needs.</a:t>
            </a:r>
          </a:p>
          <a:p>
            <a:pPr eaLnBrk="1" hangingPunct="1">
              <a:buFontTx/>
              <a:buChar char="•"/>
              <a:tabLst>
                <a:tab pos="139700" algn="l"/>
                <a:tab pos="457200" algn="l"/>
              </a:tabLst>
            </a:pPr>
            <a:r>
              <a:rPr lang="en-US" sz="1500">
                <a:latin typeface="Arial" charset="0"/>
                <a:ea typeface="Arial" charset="0"/>
                <a:cs typeface="Arial" charset="0"/>
                <a:sym typeface="Arial" charset="0"/>
              </a:rPr>
              <a:t>If others share this requirement, they will investigate and use the module, often contributing patches and bug fixes, along with new capabilities, to improve the module.</a:t>
            </a:r>
          </a:p>
          <a:p>
            <a:pPr eaLnBrk="1" hangingPunct="1">
              <a:buFontTx/>
              <a:buChar char="•"/>
              <a:tabLst>
                <a:tab pos="139700" algn="l"/>
                <a:tab pos="457200" algn="l"/>
              </a:tabLst>
            </a:pPr>
            <a:r>
              <a:rPr lang="en-US" sz="1500">
                <a:latin typeface="Arial" charset="0"/>
                <a:ea typeface="Arial" charset="0"/>
                <a:cs typeface="Arial" charset="0"/>
                <a:sym typeface="Arial" charset="0"/>
              </a:rPr>
              <a:t>The more popular a module becomes, the faster it improves in quality - to the benefit of everyone who uses it.</a:t>
            </a:r>
          </a:p>
          <a:p>
            <a:pPr eaLnBrk="1" hangingPunct="1">
              <a:buFontTx/>
              <a:buChar char="•"/>
              <a:tabLst>
                <a:tab pos="139700" algn="l"/>
                <a:tab pos="457200" algn="l"/>
              </a:tabLst>
            </a:pPr>
            <a:r>
              <a:rPr lang="en-US" sz="1500">
                <a:latin typeface="Arial" charset="0"/>
                <a:ea typeface="Arial" charset="0"/>
                <a:cs typeface="Arial" charset="0"/>
                <a:sym typeface="Arial" charset="0"/>
              </a:rPr>
              <a:t>If a module becomes popular, or valuable enough, it may be considered for inclusion in a future release of Drupal core.</a:t>
            </a: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This virtuous cycle of informal, networked collaboration is what drives innovation in the Drupal community, and on the web. </a:t>
            </a:r>
            <a:endParaRPr lang="en-US">
              <a:latin typeface="Times" charset="0"/>
              <a:ea typeface="Times" charset="0"/>
              <a:cs typeface="Times" charset="0"/>
              <a:sym typeface="Times" charset="0"/>
            </a:endParaRP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Drupal core consists of approx. 30 such modules, which have been created, managed, and maintained by approx 800 community contributors.</a:t>
            </a:r>
            <a:endParaRPr lang="en-US">
              <a:latin typeface="Times" charset="0"/>
              <a:ea typeface="Times" charset="0"/>
              <a:cs typeface="Times" charset="0"/>
              <a:sym typeface="Times" charset="0"/>
            </a:endParaRP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On top of Drupal core, there are at this time over 7,000 contributed modules -- from approx. 5000 contributors.</a:t>
            </a:r>
            <a:endParaRPr lang="en-US">
              <a:latin typeface="Times" charset="0"/>
              <a:ea typeface="Times" charset="0"/>
              <a:cs typeface="Times" charset="0"/>
              <a:sym typeface="Times" charset="0"/>
            </a:endParaRP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Drupal.org hosts a testing environment with over 30,000 test to ensure the stability of core and contributed modules</a:t>
            </a:r>
            <a:endParaRPr lang="en-US">
              <a:latin typeface="Times" charset="0"/>
              <a:ea typeface="Times" charset="0"/>
              <a:cs typeface="Times" charset="0"/>
              <a:sym typeface="Times" charset="0"/>
            </a:endParaRP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And Drupal is designed around a hook system which makes it possible for your developers to “override” module behavior to meet your organizations custom needs.</a:t>
            </a:r>
            <a:endParaRPr lang="en-US">
              <a:latin typeface="Times" charset="0"/>
              <a:ea typeface="Times" charset="0"/>
              <a:cs typeface="Times" charset="0"/>
              <a:sym typeface="Times" charset="0"/>
            </a:endParaRPr>
          </a:p>
          <a:p>
            <a:pPr eaLnBrk="1" hangingPunct="1">
              <a:tabLst>
                <a:tab pos="139700" algn="l"/>
                <a:tab pos="457200" algn="l"/>
              </a:tabLst>
            </a:pPr>
            <a:endParaRPr lang="en-US" sz="2000">
              <a:latin typeface="Arial" charset="0"/>
              <a:ea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r>
              <a:rPr lang="en-US" sz="2200">
                <a:latin typeface="Lucida Grande" charset="0"/>
                <a:ea typeface="ＭＳ Ｐゴシック" charset="0"/>
                <a:cs typeface="Lucida Grande" charset="0"/>
                <a:sym typeface="Lucida Grande" charset="0"/>
              </a:rPr>
              <a:t>Interwoven now HP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(built by </a:t>
            </a:r>
            <a:r>
              <a:rPr lang="en-US" dirty="0" err="1" smtClean="0"/>
              <a:t>OpenConcept</a:t>
            </a:r>
            <a:r>
              <a:rPr lang="en-US" dirty="0" smtClean="0"/>
              <a:t> and </a:t>
            </a:r>
            <a:r>
              <a:rPr lang="en-US" dirty="0" err="1" smtClean="0"/>
              <a:t>OpenPlus</a:t>
            </a:r>
            <a:r>
              <a:rPr lang="en-US" dirty="0" smtClean="0"/>
              <a:t>)</a:t>
            </a:r>
            <a:endParaRPr lang="en-US" dirty="0"/>
          </a:p>
        </p:txBody>
      </p:sp>
      <p:sp>
        <p:nvSpPr>
          <p:cNvPr id="4" name="Slide Number Placeholder 3"/>
          <p:cNvSpPr>
            <a:spLocks noGrp="1"/>
          </p:cNvSpPr>
          <p:nvPr>
            <p:ph type="sldNum" sz="quarter" idx="10"/>
          </p:nvPr>
        </p:nvSpPr>
        <p:spPr/>
        <p:txBody>
          <a:bodyPr/>
          <a:lstStyle/>
          <a:p>
            <a:fld id="{02B3F94E-94E5-EC4A-907C-49ACD6875767}" type="slidenum">
              <a:rPr lang="en-US" smtClean="0"/>
              <a:pPr/>
              <a:t>27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53546472"/>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1"/>
          <p:cNvSpPr>
            <a:spLocks noGrp="1" noRot="1" noChangeAspect="1" noChangeArrowheads="1"/>
          </p:cNvSpPr>
          <p:nvPr>
            <p:ph type="sldImg"/>
          </p:nvPr>
        </p:nvSpPr>
        <p:spPr>
          <a:solidFill>
            <a:srgbClr val="FFFFFF"/>
          </a:solidFill>
          <a:ln/>
        </p:spPr>
      </p:sp>
      <p:sp>
        <p:nvSpPr>
          <p:cNvPr id="113667" name="Rectangle 2"/>
          <p:cNvSpPr>
            <a:spLocks noGrp="1" noChangeArrowheads="1"/>
          </p:cNvSpPr>
          <p:nvPr>
            <p:ph type="body" idx="1"/>
          </p:nvPr>
        </p:nvSpPr>
        <p:spPr>
          <a:noFill/>
          <a:ln/>
        </p:spPr>
        <p:txBody>
          <a:bodyPr/>
          <a:lstStyle/>
          <a:p>
            <a:pPr eaLnBrk="1" hangingPunct="1"/>
            <a:r>
              <a:rPr lang="en-US" sz="2000">
                <a:latin typeface="Arial" charset="0"/>
                <a:ea typeface="Arial" charset="0"/>
                <a:cs typeface="Arial" charset="0"/>
                <a:sym typeface="Arial" charset="0"/>
              </a:rPr>
              <a:t>key additional information about OO and Drupal: </a:t>
            </a:r>
            <a:r>
              <a:rPr lang="en-US" sz="2000" u="sng">
                <a:latin typeface="Arial" charset="0"/>
                <a:ea typeface="Arial" charset="0"/>
                <a:cs typeface="Arial" charset="0"/>
                <a:sym typeface="Arial" charset="0"/>
                <a:hlinkClick r:id="rId3"/>
              </a:rPr>
              <a:t>http://drupal.org/node/547518</a:t>
            </a:r>
            <a:endParaRPr lang="en-US" sz="2000" u="sng">
              <a:latin typeface="Arial" charset="0"/>
              <a:ea typeface="Arial" charset="0"/>
              <a:cs typeface="Arial" charset="0"/>
              <a:sym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Layers</a:t>
            </a:r>
            <a:r>
              <a:rPr lang="en-US" baseline="0" dirty="0" smtClean="0"/>
              <a:t> of Drupal’s architecture</a:t>
            </a:r>
            <a:endParaRPr lang="en-US" dirty="0"/>
          </a:p>
        </p:txBody>
      </p:sp>
      <p:sp>
        <p:nvSpPr>
          <p:cNvPr id="4" name="Slide Number Placeholder 3"/>
          <p:cNvSpPr>
            <a:spLocks noGrp="1"/>
          </p:cNvSpPr>
          <p:nvPr>
            <p:ph type="sldNum" sz="quarter" idx="10"/>
          </p:nvPr>
        </p:nvSpPr>
        <p:spPr/>
        <p:txBody>
          <a:bodyPr/>
          <a:lstStyle/>
          <a:p>
            <a:fld id="{02B3F94E-94E5-EC4A-907C-49ACD6875767}" type="slidenum">
              <a:rPr lang="en-US" smtClean="0"/>
              <a:pPr/>
              <a:t>29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61187910"/>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1"/>
          <p:cNvSpPr>
            <a:spLocks noGrp="1" noRot="1" noChangeAspect="1" noChangeArrowheads="1"/>
          </p:cNvSpPr>
          <p:nvPr>
            <p:ph type="sldImg"/>
          </p:nvPr>
        </p:nvSpPr>
        <p:spPr>
          <a:solidFill>
            <a:srgbClr val="FFFFFF"/>
          </a:solidFill>
          <a:ln/>
        </p:spPr>
      </p:sp>
      <p:sp>
        <p:nvSpPr>
          <p:cNvPr id="109571" name="Rectangle 2"/>
          <p:cNvSpPr>
            <a:spLocks noGrp="1" noChangeArrowheads="1"/>
          </p:cNvSpPr>
          <p:nvPr>
            <p:ph type="body" idx="1"/>
          </p:nvPr>
        </p:nvSpPr>
        <p:spPr>
          <a:noFill/>
          <a:ln/>
        </p:spPr>
        <p:txBody>
          <a:bodyPr/>
          <a:lstStyle/>
          <a:p>
            <a:pPr eaLnBrk="1" hangingPunct="1">
              <a:tabLst>
                <a:tab pos="139700" algn="l"/>
                <a:tab pos="457200" algn="l"/>
              </a:tabLst>
            </a:pPr>
            <a:r>
              <a:rPr lang="en-US" sz="1500">
                <a:latin typeface="Arial" charset="0"/>
                <a:ea typeface="Arial" charset="0"/>
                <a:cs typeface="Arial" charset="0"/>
                <a:sym typeface="Arial" charset="0"/>
              </a:rPr>
              <a:t>[This slide builds]</a:t>
            </a:r>
          </a:p>
          <a:p>
            <a:pPr eaLnBrk="1" hangingPunct="1">
              <a:tabLst>
                <a:tab pos="139700" algn="l"/>
                <a:tab pos="457200" algn="l"/>
              </a:tabLst>
            </a:pPr>
            <a:r>
              <a:rPr lang="en-US" sz="1500">
                <a:latin typeface="Arial" charset="0"/>
                <a:ea typeface="Arial" charset="0"/>
                <a:cs typeface="Arial" charset="0"/>
                <a:sym typeface="Arial" charset="0"/>
              </a:rPr>
              <a:t>Core to Drupal’s success since the project’s first release in 2001 has been an extremely elegant information architecture.  Drupal manages information of all kinds in the form of “nodes.”  </a:t>
            </a:r>
            <a:r>
              <a:rPr lang="en-US" sz="1500" b="1">
                <a:latin typeface="Arial" charset="0"/>
                <a:ea typeface="Arial" charset="0"/>
                <a:cs typeface="Arial" charset="0"/>
                <a:sym typeface="Arial" charset="0"/>
              </a:rPr>
              <a:t>  </a:t>
            </a:r>
            <a:r>
              <a:rPr lang="en-US" sz="1500">
                <a:latin typeface="Arial" charset="0"/>
                <a:ea typeface="Arial" charset="0"/>
                <a:cs typeface="Arial" charset="0"/>
                <a:sym typeface="Arial" charset="0"/>
              </a:rPr>
              <a:t>Content on Drupal sites are almost always composed of multiple “nodes,” e.g.: </a:t>
            </a:r>
            <a:endParaRPr lang="en-US">
              <a:latin typeface="Times" charset="0"/>
              <a:ea typeface="Times" charset="0"/>
              <a:cs typeface="Times" charset="0"/>
              <a:sym typeface="Times" charset="0"/>
            </a:endParaRPr>
          </a:p>
          <a:p>
            <a:pPr eaLnBrk="1" hangingPunct="1">
              <a:buClr>
                <a:srgbClr val="000000"/>
              </a:buClr>
              <a:buFontTx/>
              <a:buChar char="•"/>
              <a:tabLst>
                <a:tab pos="139700" algn="l"/>
                <a:tab pos="457200" algn="l"/>
              </a:tabLst>
            </a:pPr>
            <a:r>
              <a:rPr lang="en-US" sz="1500">
                <a:latin typeface="Arial" charset="0"/>
                <a:ea typeface="Arial" charset="0"/>
                <a:cs typeface="Arial" charset="0"/>
                <a:sym typeface="Arial" charset="0"/>
              </a:rPr>
              <a:t>a product description  - text</a:t>
            </a:r>
            <a:endParaRPr lang="en-US" sz="1500" b="1">
              <a:latin typeface="Arial" charset="0"/>
              <a:ea typeface="Lucida Grande" charset="0"/>
              <a:cs typeface="Lucida Grande" charset="0"/>
              <a:sym typeface="Arial" charset="0"/>
            </a:endParaRPr>
          </a:p>
          <a:p>
            <a:pPr eaLnBrk="1" hangingPunct="1">
              <a:buClr>
                <a:srgbClr val="000000"/>
              </a:buClr>
              <a:buFontTx/>
              <a:buChar char="•"/>
              <a:tabLst>
                <a:tab pos="139700" algn="l"/>
                <a:tab pos="457200" algn="l"/>
              </a:tabLst>
            </a:pPr>
            <a:r>
              <a:rPr lang="en-US" sz="1500">
                <a:latin typeface="Arial" charset="0"/>
                <a:ea typeface="Arial" charset="0"/>
                <a:cs typeface="Arial" charset="0"/>
                <a:sym typeface="Arial" charset="0"/>
              </a:rPr>
              <a:t>a product image - jpeg file</a:t>
            </a:r>
            <a:endParaRPr lang="en-US" sz="1500" b="1">
              <a:latin typeface="Arial" charset="0"/>
              <a:ea typeface="Lucida Grande" charset="0"/>
              <a:cs typeface="Lucida Grande" charset="0"/>
              <a:sym typeface="Arial" charset="0"/>
            </a:endParaRPr>
          </a:p>
          <a:p>
            <a:pPr eaLnBrk="1" hangingPunct="1">
              <a:buClr>
                <a:srgbClr val="000000"/>
              </a:buClr>
              <a:buFontTx/>
              <a:buChar char="•"/>
              <a:tabLst>
                <a:tab pos="139700" algn="l"/>
                <a:tab pos="457200" algn="l"/>
              </a:tabLst>
            </a:pPr>
            <a:r>
              <a:rPr lang="en-US" sz="1500">
                <a:latin typeface="Arial" charset="0"/>
                <a:ea typeface="Arial" charset="0"/>
                <a:cs typeface="Arial" charset="0"/>
                <a:sym typeface="Arial" charset="0"/>
              </a:rPr>
              <a:t>related product catalog information</a:t>
            </a:r>
            <a:endParaRPr lang="en-US" sz="1500" b="1">
              <a:latin typeface="Arial" charset="0"/>
              <a:ea typeface="Lucida Grande" charset="0"/>
              <a:cs typeface="Lucida Grande" charset="0"/>
              <a:sym typeface="Arial" charset="0"/>
            </a:endParaRP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Because these atomic elements are managed separately by Drupal, site developers can assemble them in many ways and generate new user experiences easily.</a:t>
            </a:r>
            <a:endParaRPr lang="en-US">
              <a:latin typeface="Times" charset="0"/>
              <a:ea typeface="Times" charset="0"/>
              <a:cs typeface="Times" charset="0"/>
              <a:sym typeface="Times" charset="0"/>
            </a:endParaRPr>
          </a:p>
          <a:p>
            <a:pPr eaLnBrk="1" hangingPunct="1">
              <a:tabLst>
                <a:tab pos="139700" algn="l"/>
                <a:tab pos="457200" algn="l"/>
              </a:tabLst>
            </a:pP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Administrators can also create custom content types -- to supplement a raw node with information which makes the content useful and meaningful to people.</a:t>
            </a: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a:t>
            </a: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Raw nodes including text content can become “blog posts,” for example, by including information identifying the author, and a date for publication.  A node including a reference to an MP3 file can be converted into an “album tracks” with the inclusion of information identifying the artist, the title, the producer, and the date of publication.</a:t>
            </a: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a:t>
            </a: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Content in Drupal can be “referenced.”  Examples: Users can create a comment, which is associated with a specific blog post; or they can add a vote or a tag to a product description page.  As we will see in a moment, this type of content is used in conjunction with roles and permissions to enable a broad range of social publishing capabilities.</a:t>
            </a: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a:t>
            </a:r>
            <a:endParaRPr lang="en-US">
              <a:latin typeface="Times" charset="0"/>
              <a:ea typeface="Times" charset="0"/>
              <a:cs typeface="Times" charset="0"/>
              <a:sym typeface="Times" charset="0"/>
            </a:endParaRPr>
          </a:p>
          <a:p>
            <a:pPr eaLnBrk="1" hangingPunct="1">
              <a:tabLst>
                <a:tab pos="139700" algn="l"/>
                <a:tab pos="457200" algn="l"/>
              </a:tabLst>
            </a:pPr>
            <a:r>
              <a:rPr lang="en-US" sz="1500">
                <a:latin typeface="Arial" charset="0"/>
                <a:ea typeface="Arial" charset="0"/>
                <a:cs typeface="Arial" charset="0"/>
                <a:sym typeface="Arial" charset="0"/>
              </a:rPr>
              <a:t>Finally, Drupal gives site designers and administrators great flexibility over how site content is presented to users through “views.”  Views provide a powerful capability to query content stored in Drupal nodes, and to present that content to users in meaningful ways.  Views can be used to do everything from creating simple, reverse-chronological lists of blog post titles, to creating a rich display of music track thumbnails ordered by average “star rating” based on user voting, to RSS feeds, navigational blocks and much more.</a:t>
            </a:r>
            <a:endParaRPr lang="en-US">
              <a:latin typeface="Times" charset="0"/>
              <a:ea typeface="Times" charset="0"/>
              <a:cs typeface="Times" charset="0"/>
              <a:sym typeface="Times" charset="0"/>
            </a:endParaRPr>
          </a:p>
          <a:p>
            <a:pPr eaLnBrk="1" hangingPunct="1">
              <a:tabLst>
                <a:tab pos="139700" algn="l"/>
                <a:tab pos="457200" algn="l"/>
              </a:tabLst>
            </a:pPr>
            <a:endParaRPr lang="en-US" sz="2000">
              <a:latin typeface="Arial" charset="0"/>
              <a:ea typeface="Arial" charset="0"/>
              <a:cs typeface="Arial" charset="0"/>
              <a:sym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1"/>
          <p:cNvSpPr>
            <a:spLocks noGrp="1" noRot="1" noChangeAspect="1" noChangeArrowheads="1"/>
          </p:cNvSpPr>
          <p:nvPr>
            <p:ph type="sldImg"/>
          </p:nvPr>
        </p:nvSpPr>
        <p:spPr>
          <a:solidFill>
            <a:srgbClr val="FFFFFF"/>
          </a:solidFill>
          <a:ln/>
        </p:spPr>
      </p:sp>
      <p:sp>
        <p:nvSpPr>
          <p:cNvPr id="111619" name="Rectangle 2"/>
          <p:cNvSpPr>
            <a:spLocks noGrp="1" noChangeArrowheads="1"/>
          </p:cNvSpPr>
          <p:nvPr>
            <p:ph type="body" idx="1"/>
          </p:nvPr>
        </p:nvSpPr>
        <p:spPr>
          <a:noFill/>
          <a:ln/>
        </p:spPr>
        <p:txBody>
          <a:bodyPr/>
          <a:lstStyle/>
          <a:p>
            <a:pPr eaLnBrk="1" hangingPunct="1"/>
            <a:r>
              <a:rPr lang="en-US" sz="2000">
                <a:latin typeface="Arial" charset="0"/>
                <a:ea typeface="Arial" charset="0"/>
                <a:cs typeface="Arial" charset="0"/>
                <a:sym typeface="Arial" charset="0"/>
              </a:rPr>
              <a:t>[this slide builds]</a:t>
            </a:r>
          </a:p>
          <a:p>
            <a:pPr eaLnBrk="1" hangingPunct="1"/>
            <a:r>
              <a:rPr lang="en-US" sz="1500">
                <a:latin typeface="Arial" charset="0"/>
                <a:ea typeface="Arial" charset="0"/>
                <a:cs typeface="Arial" charset="0"/>
                <a:sym typeface="Arial" charset="0"/>
              </a:rPr>
              <a:t>Drupal provides an elegant user management framework which makes new, interesting types of social engagement on the web possible.</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Users can be “anonymous,” or they can have a profile on a Drupal site and become authenticated users.  Authenticated users can be organized into groups, known as roles.  As a simple example, anonymous users might be plain readers of public content on a Drupal site, while users in the “authors” role might be able to create new pages or blog posts on the site.  Another group of users might be “editors.”</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Author permissions might only grant users with that role access to public content, plus the pages or posts they have themselves created.</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Editors, on the other hand, might have permissions giving them access to see all contributed pages and posts, and to update the content of those pages and posts.  Furthermore, perhaps only editors have the right to set a custom field like “publication time,” which would specify when the content would go live on the web site.</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All of these are configurable by the site administrator, and completely customizable.</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The ability to create custom roles, and to define very specific access control permissions based on those roles, makes great social sites possible.  It is simple to define a role such as “Visitor.”  Visitors would like to comment on blog posts -- so they create a Drupal log-in, but that role’s permissions may give them only the right to add comments to blog posts.  “Customers” might be granted a different custom role, which would entitle them to add content ratings to product pages.  These ratings might be visible to “Product Managers,” but invisible to “Visitors.”</a:t>
            </a:r>
            <a:endParaRPr lang="en-US">
              <a:latin typeface="Times" charset="0"/>
              <a:ea typeface="Times" charset="0"/>
              <a:cs typeface="Times" charset="0"/>
              <a:sym typeface="Times" charset="0"/>
            </a:endParaRPr>
          </a:p>
          <a:p>
            <a:pPr eaLnBrk="1" hangingPunct="1"/>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Suddenly very rich interactive experiences can be offered to visitors, all in accordance with the access appropriate to them individually.</a:t>
            </a:r>
            <a:endParaRPr lang="en-US">
              <a:latin typeface="Times" charset="0"/>
              <a:ea typeface="Times" charset="0"/>
              <a:cs typeface="Times" charset="0"/>
              <a:sym typeface="Times" charset="0"/>
            </a:endParaRPr>
          </a:p>
          <a:p>
            <a:pPr eaLnBrk="1" hangingPunct="1"/>
            <a:endParaRPr lang="en-US" sz="2000">
              <a:latin typeface="Arial" charset="0"/>
              <a:ea typeface="Arial" charset="0"/>
              <a:cs typeface="Arial" charset="0"/>
              <a:sym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Worth noting 20% of top 10k sites. Largest true</a:t>
            </a:r>
            <a:r>
              <a:rPr lang="en-US" baseline="0" dirty="0" smtClean="0"/>
              <a:t> CMS, largest presence in government.</a:t>
            </a:r>
            <a:endParaRPr lang="en-US" dirty="0"/>
          </a:p>
        </p:txBody>
      </p:sp>
      <p:sp>
        <p:nvSpPr>
          <p:cNvPr id="4" name="Slide Number Placeholder 3"/>
          <p:cNvSpPr>
            <a:spLocks noGrp="1"/>
          </p:cNvSpPr>
          <p:nvPr>
            <p:ph type="sldNum" sz="quarter" idx="10"/>
          </p:nvPr>
        </p:nvSpPr>
        <p:spPr/>
        <p:txBody>
          <a:bodyPr/>
          <a:lstStyle/>
          <a:p>
            <a:fld id="{02B3F94E-94E5-EC4A-907C-49ACD6875767}" type="slidenum">
              <a:rPr lang="en-US" smtClean="0"/>
              <a:pPr/>
              <a:t>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17953899"/>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1"/>
          <p:cNvSpPr>
            <a:spLocks noGrp="1" noRot="1" noChangeAspect="1" noChangeArrowheads="1"/>
          </p:cNvSpPr>
          <p:nvPr>
            <p:ph type="sldImg"/>
          </p:nvPr>
        </p:nvSpPr>
        <p:spPr>
          <a:solidFill>
            <a:srgbClr val="FFFFFF"/>
          </a:solidFill>
          <a:ln/>
        </p:spPr>
      </p:sp>
      <p:sp>
        <p:nvSpPr>
          <p:cNvPr id="113667" name="Rectangle 2"/>
          <p:cNvSpPr>
            <a:spLocks noGrp="1" noChangeArrowheads="1"/>
          </p:cNvSpPr>
          <p:nvPr>
            <p:ph type="body" idx="1"/>
          </p:nvPr>
        </p:nvSpPr>
        <p:spPr>
          <a:noFill/>
          <a:ln/>
        </p:spPr>
        <p:txBody>
          <a:bodyPr/>
          <a:lstStyle/>
          <a:p>
            <a:pPr eaLnBrk="1" hangingPunct="1"/>
            <a:r>
              <a:rPr lang="en-US" sz="2000">
                <a:latin typeface="Arial" charset="0"/>
                <a:ea typeface="Arial" charset="0"/>
                <a:cs typeface="Arial" charset="0"/>
                <a:sym typeface="Arial" charset="0"/>
              </a:rPr>
              <a:t>key additional information about OO and Drupal: </a:t>
            </a:r>
            <a:r>
              <a:rPr lang="en-US" sz="2000" u="sng">
                <a:latin typeface="Arial" charset="0"/>
                <a:ea typeface="Arial" charset="0"/>
                <a:cs typeface="Arial" charset="0"/>
                <a:sym typeface="Arial" charset="0"/>
                <a:hlinkClick r:id="rId3"/>
              </a:rPr>
              <a:t>http://drupal.org/node/547518</a:t>
            </a:r>
            <a:endParaRPr lang="en-US" sz="2000" u="sng">
              <a:latin typeface="Arial" charset="0"/>
              <a:ea typeface="Arial" charset="0"/>
              <a:cs typeface="Arial" charset="0"/>
              <a:sym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a:ln/>
        </p:spPr>
      </p:sp>
      <p:sp>
        <p:nvSpPr>
          <p:cNvPr id="92162" name="Notes Placeholder 2"/>
          <p:cNvSpPr>
            <a:spLocks noGrp="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
        <p:nvSpPr>
          <p:cNvPr id="92163"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2227E7A9-801B-7C45-BD0C-30D570D4EF07}" type="slidenum">
              <a:rPr lang="en-GB"/>
              <a:pPr eaLnBrk="1" hangingPunct="1"/>
              <a:t>35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a:ln/>
        </p:spPr>
      </p:sp>
      <p:sp>
        <p:nvSpPr>
          <p:cNvPr id="94210" name="Notes Placeholder 2"/>
          <p:cNvSpPr>
            <a:spLocks noGrp="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
        <p:nvSpPr>
          <p:cNvPr id="94211"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08268CA3-93AA-2143-821F-2F2A34904F8F}" type="slidenum">
              <a:rPr lang="en-GB"/>
              <a:pPr eaLnBrk="1" hangingPunct="1"/>
              <a:t>37</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
        <p:nvSpPr>
          <p:cNvPr id="93187"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87CCC533-6140-9340-8888-7BDE96279A35}" type="slidenum">
              <a:rPr lang="en-GB"/>
              <a:pPr eaLnBrk="1" hangingPunct="1"/>
              <a:t>39</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1"/>
          <p:cNvSpPr>
            <a:spLocks noGrp="1" noRot="1" noChangeAspect="1" noChangeArrowheads="1"/>
          </p:cNvSpPr>
          <p:nvPr>
            <p:ph type="sldImg"/>
          </p:nvPr>
        </p:nvSpPr>
        <p:spPr>
          <a:solidFill>
            <a:srgbClr val="FFFFFF"/>
          </a:solidFill>
          <a:ln/>
        </p:spPr>
      </p:sp>
      <p:sp>
        <p:nvSpPr>
          <p:cNvPr id="113667" name="Rectangle 2"/>
          <p:cNvSpPr>
            <a:spLocks noGrp="1" noChangeArrowheads="1"/>
          </p:cNvSpPr>
          <p:nvPr>
            <p:ph type="body" idx="1"/>
          </p:nvPr>
        </p:nvSpPr>
        <p:spPr>
          <a:noFill/>
          <a:ln/>
        </p:spPr>
        <p:txBody>
          <a:bodyPr/>
          <a:lstStyle/>
          <a:p>
            <a:pPr eaLnBrk="1" hangingPunct="1"/>
            <a:r>
              <a:rPr lang="en-US" sz="2000">
                <a:latin typeface="Arial" charset="0"/>
                <a:ea typeface="Arial" charset="0"/>
                <a:cs typeface="Arial" charset="0"/>
                <a:sym typeface="Arial" charset="0"/>
              </a:rPr>
              <a:t>key additional information about OO and Drupal: </a:t>
            </a:r>
            <a:r>
              <a:rPr lang="en-US" sz="2000" u="sng">
                <a:latin typeface="Arial" charset="0"/>
                <a:ea typeface="Arial" charset="0"/>
                <a:cs typeface="Arial" charset="0"/>
                <a:sym typeface="Arial" charset="0"/>
                <a:hlinkClick r:id="rId3"/>
              </a:rPr>
              <a:t>http://drupal.org/node/547518</a:t>
            </a:r>
            <a:endParaRPr lang="en-US" sz="2000" u="sng">
              <a:latin typeface="Arial" charset="0"/>
              <a:ea typeface="Arial" charset="0"/>
              <a:cs typeface="Arial" charset="0"/>
              <a:sym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a:buChar char="•"/>
              <a:defRPr/>
            </a:pPr>
            <a:r>
              <a:rPr lang="en-US" sz="1200" kern="1200" dirty="0" smtClean="0">
                <a:solidFill>
                  <a:schemeClr val="tx1"/>
                </a:solidFill>
                <a:latin typeface="+mn-lt"/>
                <a:ea typeface="+mn-ea"/>
                <a:cs typeface="Arial"/>
              </a:rPr>
              <a:t>Forrester 2012: </a:t>
            </a:r>
            <a:r>
              <a:rPr lang="en-US" sz="1200" b="1" kern="1200" dirty="0" smtClean="0">
                <a:solidFill>
                  <a:schemeClr val="tx1"/>
                </a:solidFill>
                <a:latin typeface="+mn-lt"/>
                <a:ea typeface="+mn-ea"/>
                <a:cs typeface="+mn-cs"/>
              </a:rPr>
              <a:t>Take an “automate and optimize” [responsive] approach, device detection does not scale.</a:t>
            </a:r>
          </a:p>
          <a:p>
            <a:pPr algn="l">
              <a:buFont typeface="Arial"/>
              <a:buChar char="•"/>
              <a:defRPr/>
            </a:pPr>
            <a:endParaRPr lang="en-US" sz="1200" b="1" kern="1200" dirty="0" smtClean="0">
              <a:solidFill>
                <a:schemeClr val="tx1"/>
              </a:solidFill>
              <a:latin typeface="+mn-lt"/>
              <a:ea typeface="+mn-ea"/>
              <a:cs typeface="+mn-cs"/>
            </a:endParaRPr>
          </a:p>
          <a:p>
            <a:pPr algn="l">
              <a:buFont typeface="Arial"/>
              <a:buChar char="•"/>
              <a:defRPr/>
            </a:pPr>
            <a:r>
              <a:rPr lang="en-US" sz="1200" b="1" kern="1200" dirty="0" smtClean="0">
                <a:solidFill>
                  <a:schemeClr val="tx1"/>
                </a:solidFill>
                <a:latin typeface="+mn-lt"/>
                <a:ea typeface="+mn-ea"/>
                <a:cs typeface="+mn-cs"/>
              </a:rPr>
              <a:t>Drupal offers the flexibility for hybrid responsive design templates out of the box as well as REST APIs for pushing data to native applications.</a:t>
            </a:r>
            <a:endParaRPr lang="en-US" sz="1200" kern="1200" dirty="0" smtClean="0">
              <a:solidFill>
                <a:schemeClr val="tx1"/>
              </a:solidFill>
              <a:latin typeface="+mn-lt"/>
              <a:ea typeface="+mn-ea"/>
              <a:cs typeface="+mn-cs"/>
            </a:endParaRPr>
          </a:p>
          <a:p>
            <a:pPr algn="l">
              <a:buFont typeface="Arial"/>
              <a:buChar char="•"/>
              <a:defRPr/>
            </a:pPr>
            <a:endParaRPr lang="en-US" sz="1200" dirty="0" smtClean="0"/>
          </a:p>
          <a:p>
            <a:pPr algn="l">
              <a:buFont typeface="Arial"/>
              <a:buChar char="•"/>
              <a:defRPr/>
            </a:pPr>
            <a:endParaRPr lang="en-US" sz="1200" dirty="0" smtClean="0">
              <a:latin typeface="Arial"/>
              <a:cs typeface="Arial"/>
            </a:endParaRPr>
          </a:p>
          <a:p>
            <a:pPr algn="l">
              <a:buFont typeface="Arial"/>
              <a:buChar char="•"/>
              <a:defRPr/>
            </a:pPr>
            <a:endParaRPr lang="en-US" sz="1200" b="1" kern="0" dirty="0" smtClean="0">
              <a:solidFill>
                <a:srgbClr val="393939"/>
              </a:solidFill>
              <a:latin typeface="Arial"/>
              <a:ea typeface="ＭＳ Ｐゴシック" pitchFamily="-1" charset="-128"/>
              <a:cs typeface="Arial"/>
              <a:sym typeface="Corbel" pitchFamily="-1" charset="0"/>
            </a:endParaRPr>
          </a:p>
        </p:txBody>
      </p:sp>
      <p:sp>
        <p:nvSpPr>
          <p:cNvPr id="4" name="Slide Number Placeholder 3"/>
          <p:cNvSpPr>
            <a:spLocks noGrp="1"/>
          </p:cNvSpPr>
          <p:nvPr>
            <p:ph type="sldNum" sz="quarter" idx="10"/>
          </p:nvPr>
        </p:nvSpPr>
        <p:spPr/>
        <p:txBody>
          <a:bodyPr/>
          <a:lstStyle/>
          <a:p>
            <a:fld id="{02B3F94E-94E5-EC4A-907C-49ACD6875767}" type="slidenum">
              <a:rPr lang="en-US" smtClean="0"/>
              <a:pPr/>
              <a:t>41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39081493"/>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r>
              <a:rPr lang="en-US">
                <a:ea typeface="ＭＳ Ｐゴシック" charset="0"/>
                <a:cs typeface="ＭＳ Ｐゴシック" charset="0"/>
              </a:rPr>
              <a:t>With that, Drupal is emerging as a new standard for managing integrated customer experiences. Drupal was born 10 years ago as a social publishing tool, and quickly evolved to become a robust web development platform that covers the full gamut of content, community, and commerce experiences. It has an architecture that allows it to treat content as individual objects that can be delivered in whatever context you choose, and has a flexible front end that lets it output to one or many distinct web experiences. You see drupal used as often for headless experiences where it is simply feeding applications and rich media as you see it being used for traditional web experiences.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1"/>
          <p:cNvSpPr>
            <a:spLocks noGrp="1" noRot="1" noChangeAspect="1" noChangeArrowheads="1"/>
          </p:cNvSpPr>
          <p:nvPr>
            <p:ph type="sldImg"/>
          </p:nvPr>
        </p:nvSpPr>
        <p:spPr>
          <a:solidFill>
            <a:srgbClr val="FFFFFF"/>
          </a:solidFill>
          <a:ln/>
        </p:spPr>
      </p:sp>
      <p:sp>
        <p:nvSpPr>
          <p:cNvPr id="113667" name="Rectangle 2"/>
          <p:cNvSpPr>
            <a:spLocks noGrp="1" noChangeArrowheads="1"/>
          </p:cNvSpPr>
          <p:nvPr>
            <p:ph type="body" idx="1"/>
          </p:nvPr>
        </p:nvSpPr>
        <p:spPr>
          <a:noFill/>
          <a:ln/>
        </p:spPr>
        <p:txBody>
          <a:bodyPr/>
          <a:lstStyle/>
          <a:p>
            <a:pPr eaLnBrk="1" hangingPunct="1"/>
            <a:r>
              <a:rPr lang="en-US" sz="2000">
                <a:latin typeface="Arial" charset="0"/>
                <a:ea typeface="Arial" charset="0"/>
                <a:cs typeface="Arial" charset="0"/>
                <a:sym typeface="Arial" charset="0"/>
              </a:rPr>
              <a:t>key additional information about OO and Drupal: </a:t>
            </a:r>
            <a:r>
              <a:rPr lang="en-US" sz="2000" u="sng">
                <a:latin typeface="Arial" charset="0"/>
                <a:ea typeface="Arial" charset="0"/>
                <a:cs typeface="Arial" charset="0"/>
                <a:sym typeface="Arial" charset="0"/>
                <a:hlinkClick r:id="rId3"/>
              </a:rPr>
              <a:t>http://drupal.org/node/547518</a:t>
            </a:r>
            <a:endParaRPr lang="en-US" sz="2000" u="sng">
              <a:latin typeface="Arial" charset="0"/>
              <a:ea typeface="Arial" charset="0"/>
              <a:cs typeface="Arial" charset="0"/>
              <a:sym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1"/>
          <p:cNvSpPr>
            <a:spLocks noGrp="1" noRot="1" noChangeAspect="1" noChangeArrowheads="1"/>
          </p:cNvSpPr>
          <p:nvPr>
            <p:ph type="sldImg"/>
          </p:nvPr>
        </p:nvSpPr>
        <p:spPr>
          <a:solidFill>
            <a:srgbClr val="FFFFFF"/>
          </a:solidFill>
          <a:ln/>
        </p:spPr>
      </p:sp>
      <p:sp>
        <p:nvSpPr>
          <p:cNvPr id="115715" name="Rectangle 2"/>
          <p:cNvSpPr>
            <a:spLocks noGrp="1" noChangeArrowheads="1"/>
          </p:cNvSpPr>
          <p:nvPr>
            <p:ph type="body" idx="1"/>
          </p:nvPr>
        </p:nvSpPr>
        <p:spPr>
          <a:noFill/>
          <a:ln/>
        </p:spPr>
        <p:txBody>
          <a:bodyPr/>
          <a:lstStyle/>
          <a:p>
            <a:pPr eaLnBrk="1" hangingPunct="1"/>
            <a:r>
              <a:rPr lang="en-US" sz="1500">
                <a:latin typeface="Arial" charset="0"/>
                <a:ea typeface="Arial" charset="0"/>
                <a:cs typeface="Arial" charset="0"/>
                <a:sym typeface="Arial" charset="0"/>
              </a:rPr>
              <a:t>Many of the web’s largest and highest-traffic web sites are built on a standards-based stack known as the LAMP stack. The LAMP stack has emerged as the defacto platform standard for dynamic web applications and is powering the world’s largest, highest traffic websites - including Facebook, Wikipedia, Yahoo, Twitter, and many many more.</a:t>
            </a:r>
            <a:endParaRPr lang="en-US">
              <a:latin typeface="Times" charset="0"/>
              <a:ea typeface="Times" charset="0"/>
              <a:cs typeface="Times" charset="0"/>
              <a:sym typeface="Times" charset="0"/>
            </a:endParaRPr>
          </a:p>
          <a:p>
            <a:pPr eaLnBrk="1" hangingPunct="1"/>
            <a:endParaRPr lang="en-US">
              <a:latin typeface="Times" charset="0"/>
              <a:ea typeface="Times" charset="0"/>
              <a:cs typeface="Times" charset="0"/>
              <a:sym typeface="Times" charset="0"/>
            </a:endParaRPr>
          </a:p>
          <a:p>
            <a:pPr eaLnBrk="1" hangingPunct="1"/>
            <a:endParaRPr lang="en-US" sz="2000">
              <a:latin typeface="Arial" charset="0"/>
              <a:ea typeface="Arial" charset="0"/>
              <a:cs typeface="Arial" charset="0"/>
              <a:sym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p:spPr>
        <p:txBody>
          <a:bodyPr/>
          <a:lstStyle/>
          <a:p>
            <a:r>
              <a:rPr lang="en-US" sz="1500" smtClean="0">
                <a:solidFill>
                  <a:srgbClr val="000000"/>
                </a:solidFill>
                <a:latin typeface="Helvetica" pitchFamily="-1" charset="0"/>
                <a:ea typeface="Helvetica" pitchFamily="-1" charset="0"/>
                <a:cs typeface="Helvetica" pitchFamily="-1" charset="0"/>
              </a:rPr>
              <a:t>, the largest young men’s lifestyle magazine in America reaching nearly 11 million readers each month</a:t>
            </a:r>
          </a:p>
          <a:p>
            <a:endParaRPr lang="en-US" sz="1500" smtClean="0">
              <a:solidFill>
                <a:srgbClr val="000000"/>
              </a:solidFill>
              <a:latin typeface="Helvetica" pitchFamily="-1" charset="0"/>
              <a:ea typeface="Helvetica" pitchFamily="-1" charset="0"/>
              <a:cs typeface="Helvetica" pitchFamily="-1" charset="0"/>
            </a:endParaRPr>
          </a:p>
          <a:p>
            <a:r>
              <a:rPr lang="en-US" sz="1500" smtClean="0">
                <a:solidFill>
                  <a:srgbClr val="000000"/>
                </a:solidFill>
                <a:latin typeface="Helvetica" pitchFamily="-1" charset="0"/>
                <a:ea typeface="Helvetica" pitchFamily="-1" charset="0"/>
                <a:cs typeface="Helvetica" pitchFamily="-1" charset="0"/>
              </a:rPr>
              <a:t>Maxim Digital encompasses Maxim.com and Maxim digital editions, reaching almost 5 million unique visitors each month</a:t>
            </a:r>
          </a:p>
          <a:p>
            <a:r>
              <a:rPr lang="en-US" sz="1500" smtClean="0">
                <a:solidFill>
                  <a:srgbClr val="000000"/>
                </a:solidFill>
                <a:latin typeface="Helvetica" pitchFamily="-1" charset="0"/>
                <a:ea typeface="Helvetica" pitchFamily="-1" charset="0"/>
                <a:cs typeface="Helvetica" pitchFamily="-1" charset="0"/>
              </a:rPr>
              <a:t>“We had no organizational agility” he said.</a:t>
            </a:r>
          </a:p>
          <a:p>
            <a:pPr eaLnBrk="1" hangingPunct="1"/>
            <a:r>
              <a:rPr lang="en-US" sz="1500" smtClean="0">
                <a:solidFill>
                  <a:srgbClr val="000000"/>
                </a:solidFill>
                <a:latin typeface="Helvetica" pitchFamily="-1" charset="0"/>
                <a:ea typeface="Helvetica" pitchFamily="-1" charset="0"/>
                <a:cs typeface="Helvetica" pitchFamily="-1" charset="0"/>
              </a:rPr>
              <a:t>With significant dollars invested in the proprietary CMS, the new CTO had to make a compelling business case to throw that investment out, re-platform to Drupal, hire Drupal developers, and move to Acquia’s hosting environment.</a:t>
            </a:r>
          </a:p>
          <a:p>
            <a:pPr eaLnBrk="1" hangingPunct="1"/>
            <a:r>
              <a:rPr lang="en-US" sz="1500" smtClean="0">
                <a:solidFill>
                  <a:srgbClr val="000000"/>
                </a:solidFill>
                <a:latin typeface="Helvetica" pitchFamily="-1" charset="0"/>
                <a:ea typeface="Helvetica" pitchFamily="-1" charset="0"/>
                <a:cs typeface="Helvetica" pitchFamily="-1" charset="0"/>
              </a:rPr>
              <a:t>Through business sponsorship, the project was approved, and the rebranded </a:t>
            </a:r>
          </a:p>
          <a:p>
            <a:pPr eaLnBrk="1" hangingPunct="1"/>
            <a:r>
              <a:rPr lang="en-US" sz="1500" smtClean="0">
                <a:solidFill>
                  <a:srgbClr val="000000"/>
                </a:solidFill>
                <a:latin typeface="Helvetica" pitchFamily="-1" charset="0"/>
                <a:ea typeface="Helvetica" pitchFamily="-1" charset="0"/>
                <a:cs typeface="Helvetica" pitchFamily="-1" charset="0"/>
              </a:rPr>
              <a:t>Maxim.com launched one day ahead of schedule, on a tight three month timeframe.</a:t>
            </a:r>
          </a:p>
          <a:p>
            <a:endParaRPr lang="en-US" sz="1500" smtClean="0">
              <a:solidFill>
                <a:srgbClr val="000000"/>
              </a:solidFill>
              <a:latin typeface="Helvetica" pitchFamily="-1" charset="0"/>
              <a:ea typeface="Helvetica" pitchFamily="-1" charset="0"/>
              <a:cs typeface="Helvetica" pitchFamily="-1" charset="0"/>
            </a:endParaRPr>
          </a:p>
          <a:p>
            <a:endParaRPr lang="en-US" sz="1500" b="1" smtClean="0">
              <a:solidFill>
                <a:srgbClr val="000000"/>
              </a:solidFill>
              <a:latin typeface="Helvetica" pitchFamily="-1" charset="0"/>
              <a:ea typeface="Helvetica" pitchFamily="-1" charset="0"/>
              <a:cs typeface="Helvetica" pitchFamily="-1" charset="0"/>
            </a:endParaRPr>
          </a:p>
          <a:p>
            <a:r>
              <a:rPr lang="en-US" sz="1500" b="1" smtClean="0">
                <a:latin typeface="Helvetica" pitchFamily="-1" charset="0"/>
                <a:ea typeface="Helvetica" pitchFamily="-1" charset="0"/>
                <a:cs typeface="Helvetica" pitchFamily="-1" charset="0"/>
              </a:rPr>
              <a:t>Results &amp; Benefits</a:t>
            </a:r>
          </a:p>
          <a:p>
            <a:pPr>
              <a:buFontTx/>
              <a:buChar char="•"/>
            </a:pPr>
            <a:r>
              <a:rPr lang="en-US" sz="1100" smtClean="0">
                <a:latin typeface="Helvetica" pitchFamily="-1" charset="0"/>
                <a:ea typeface="Helvetica" pitchFamily="-1" charset="0"/>
                <a:cs typeface="Helvetica" pitchFamily="-1" charset="0"/>
              </a:rPr>
              <a:t>60% cost savings in infrastructure costs.</a:t>
            </a:r>
          </a:p>
          <a:p>
            <a:pPr>
              <a:buFontTx/>
              <a:buChar char="•"/>
            </a:pPr>
            <a:r>
              <a:rPr lang="en-US" sz="1100" smtClean="0">
                <a:latin typeface="Helvetica" pitchFamily="-1" charset="0"/>
                <a:ea typeface="Helvetica" pitchFamily="-1" charset="0"/>
                <a:cs typeface="Helvetica" pitchFamily="-1" charset="0"/>
              </a:rPr>
              <a:t>Re-platformed to Drupal and gained the flexibility the business required.</a:t>
            </a:r>
          </a:p>
          <a:p>
            <a:pPr>
              <a:buFontTx/>
              <a:buChar char="•"/>
            </a:pPr>
            <a:r>
              <a:rPr lang="en-US" sz="1100" smtClean="0">
                <a:latin typeface="Helvetica" pitchFamily="-1" charset="0"/>
                <a:ea typeface="Helvetica" pitchFamily="-1" charset="0"/>
                <a:cs typeface="Helvetica" pitchFamily="-1" charset="0"/>
              </a:rPr>
              <a:t>They re-tooled their developers in short time thanks to Acquia Professional Services onsite training.</a:t>
            </a:r>
          </a:p>
          <a:p>
            <a:pPr>
              <a:buFontTx/>
              <a:buChar char="•"/>
            </a:pPr>
            <a:r>
              <a:rPr lang="en-US" sz="1100" smtClean="0">
                <a:latin typeface="Helvetica" pitchFamily="-1" charset="0"/>
                <a:ea typeface="Helvetica" pitchFamily="-1" charset="0"/>
                <a:cs typeface="Helvetica" pitchFamily="-1" charset="0"/>
              </a:rPr>
              <a:t>Built the site from scratch and migrated into Acquia’s cloud all in a three month timeframe.</a:t>
            </a:r>
          </a:p>
          <a:p>
            <a:pPr>
              <a:buFontTx/>
              <a:buChar char="•"/>
            </a:pPr>
            <a:endParaRPr lang="en-US" sz="1100" smtClean="0">
              <a:latin typeface="Helvetica" pitchFamily="-1" charset="0"/>
              <a:ea typeface="Helvetica" pitchFamily="-1" charset="0"/>
              <a:cs typeface="Helvetica" pitchFamily="-1" charset="0"/>
            </a:endParaRPr>
          </a:p>
          <a:p>
            <a:endParaRPr lang="en-US" sz="1100" smtClean="0">
              <a:latin typeface="Gill Sans" pitchFamily="-1" charset="0"/>
              <a:ea typeface="ＭＳ Ｐゴシック" pitchFamily="-1" charset="-128"/>
              <a:cs typeface="ＭＳ Ｐゴシック" pitchFamily="-1" charset="-128"/>
            </a:endParaRPr>
          </a:p>
        </p:txBody>
      </p:sp>
      <p:sp>
        <p:nvSpPr>
          <p:cNvPr id="38916" name="Slide Number Placeholder 3"/>
          <p:cNvSpPr>
            <a:spLocks noGrp="1"/>
          </p:cNvSpPr>
          <p:nvPr>
            <p:ph type="sldNum" sz="quarter" idx="4294967295"/>
          </p:nvPr>
        </p:nvSpPr>
        <p:spPr bwMode="auto">
          <a:xfrm>
            <a:off x="3884613" y="8685213"/>
            <a:ext cx="2971800" cy="457200"/>
          </a:xfrm>
          <a:prstGeom prst="rect">
            <a:avLst/>
          </a:prstGeom>
          <a:noFill/>
          <a:ln>
            <a:miter lim="800000"/>
            <a:headEnd/>
            <a:tailEnd/>
          </a:ln>
        </p:spPr>
        <p:txBody>
          <a:bodyPr>
            <a:prstTxWarp prst="textNoShape">
              <a:avLst/>
            </a:prstTxWarp>
          </a:bodyPr>
          <a:lstStyle/>
          <a:p>
            <a:fld id="{A98E3DC6-F2ED-7248-8F69-CBE7D85C372C}" type="slidenum">
              <a:rPr lang="en-GB"/>
              <a:pPr/>
              <a:t>48</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3" name="Shape 16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spAutoFit/>
          </a:bodyPr>
          <a:lstStyle/>
          <a:p>
            <a:pPr marL="0" marR="0" lvl="0" indent="0" algn="l" rtl="0">
              <a:buSzPct val="25000"/>
              <a:buFont typeface="Arial"/>
              <a:buNone/>
            </a:pPr>
            <a:r>
              <a:rPr lang="en-US" sz="1800" b="0" i="0" u="none" strike="noStrike" cap="none" baseline="0" dirty="0"/>
              <a:t>To set the stage, a brief history lesson is in order… the year is now 1990.  As more and more is demanded from web sites - beyond static HTML, early homegrown applications originally used to maintain them quickly become outdated - and give rise to productized "Web Content Management (WCM)" software companies.</a:t>
            </a:r>
          </a:p>
          <a:p>
            <a:endParaRPr dirty="0"/>
          </a:p>
          <a:p>
            <a:pPr marL="0" marR="0" lvl="0" indent="0" algn="l" rtl="0">
              <a:buSzPct val="25000"/>
              <a:buFont typeface="Arial"/>
              <a:buNone/>
            </a:pPr>
            <a:r>
              <a:rPr lang="en-US" sz="1800" b="0" i="0" u="none" strike="noStrike" cap="none" baseline="0" dirty="0"/>
              <a:t>However, it's during this same period of time that Open Source moves into the mainstream, leading to the formation of nimble projects such as </a:t>
            </a:r>
            <a:r>
              <a:rPr lang="en-US" sz="1800" b="0" i="0" u="none" strike="noStrike" cap="none" baseline="0" dirty="0" err="1"/>
              <a:t>Drupal</a:t>
            </a:r>
            <a:r>
              <a:rPr lang="en-US" sz="1800" b="0" i="0" u="none" strike="noStrike" cap="none" baseline="0" dirty="0"/>
              <a:t> in 2000 - and ultimately, Acquia in 2007.</a:t>
            </a:r>
            <a:br>
              <a:rPr lang="en-US" sz="1800" b="0" i="0" u="none" strike="noStrike" cap="none" baseline="0" dirty="0"/>
            </a:br>
            <a:r>
              <a:rPr lang="en-US" sz="1800" b="0" i="0" u="none" strike="noStrike" cap="none" baseline="0" dirty="0"/>
              <a:t/>
            </a:r>
            <a:br>
              <a:rPr lang="en-US" sz="1800" b="0" i="0" u="none" strike="noStrike" cap="none" baseline="0" dirty="0"/>
            </a:br>
            <a:r>
              <a:rPr lang="en-US" sz="1800" b="0" i="0" u="none" strike="noStrike" cap="none" baseline="0" dirty="0"/>
              <a:t>Today, in a fashion similar to the early 90s, WCM applications used to maintain web sites have again become outdated - and are giving rise to productized "Web Experience Management (WEM)" software companies.  While the definition (and name) of this is still changing, it's clear that the battle is beginning again, and that </a:t>
            </a:r>
            <a:r>
              <a:rPr lang="en-US" sz="1800" b="0" i="0" u="none" strike="noStrike" cap="none" baseline="0" dirty="0" err="1"/>
              <a:t>Drupal</a:t>
            </a:r>
            <a:r>
              <a:rPr lang="en-US" sz="1800" b="0" i="0" u="none" strike="noStrike" cap="none" baseline="0" dirty="0"/>
              <a:t> is positioned nicely due to both its heritage - as well as it's design.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endParaRPr lang="en-US" dirty="0"/>
          </a:p>
        </p:txBody>
      </p:sp>
      <p:sp>
        <p:nvSpPr>
          <p:cNvPr id="40964" name="Slide Number Placeholder 3"/>
          <p:cNvSpPr>
            <a:spLocks noGrp="1"/>
          </p:cNvSpPr>
          <p:nvPr>
            <p:ph type="sldNum" sz="quarter" idx="4294967295"/>
          </p:nvPr>
        </p:nvSpPr>
        <p:spPr bwMode="auto">
          <a:xfrm>
            <a:off x="3884613" y="8685213"/>
            <a:ext cx="2971800" cy="457200"/>
          </a:xfrm>
          <a:prstGeom prst="rect">
            <a:avLst/>
          </a:prstGeom>
          <a:noFill/>
          <a:ln>
            <a:miter lim="800000"/>
            <a:headEnd/>
            <a:tailEnd/>
          </a:ln>
        </p:spPr>
        <p:txBody>
          <a:bodyPr>
            <a:prstTxWarp prst="textNoShape">
              <a:avLst/>
            </a:prstTxWarp>
          </a:bodyPr>
          <a:lstStyle/>
          <a:p>
            <a:fld id="{C225ECBE-0E95-C948-9AC1-BB179887E9A0}" type="slidenum">
              <a:rPr lang="en-GB"/>
              <a:pPr/>
              <a:t>49</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endParaRPr lang="en-US" dirty="0"/>
          </a:p>
        </p:txBody>
      </p:sp>
      <p:sp>
        <p:nvSpPr>
          <p:cNvPr id="43012" name="Slide Number Placeholder 3"/>
          <p:cNvSpPr>
            <a:spLocks noGrp="1"/>
          </p:cNvSpPr>
          <p:nvPr>
            <p:ph type="sldNum" sz="quarter" idx="4294967295"/>
          </p:nvPr>
        </p:nvSpPr>
        <p:spPr bwMode="auto">
          <a:xfrm>
            <a:off x="3884613" y="8685213"/>
            <a:ext cx="2971800" cy="457200"/>
          </a:xfrm>
          <a:prstGeom prst="rect">
            <a:avLst/>
          </a:prstGeom>
          <a:noFill/>
          <a:ln>
            <a:miter lim="800000"/>
            <a:headEnd/>
            <a:tailEnd/>
          </a:ln>
        </p:spPr>
        <p:txBody>
          <a:bodyPr>
            <a:prstTxWarp prst="textNoShape">
              <a:avLst/>
            </a:prstTxWarp>
          </a:bodyPr>
          <a:lstStyle/>
          <a:p>
            <a:fld id="{966EB23B-4DC2-C540-9F04-82F956E23A5B}" type="slidenum">
              <a:rPr lang="en-GB"/>
              <a:pPr/>
              <a:t>50</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r>
              <a:rPr lang="en-US">
                <a:ea typeface="ＭＳ Ｐゴシック" charset="0"/>
                <a:cs typeface="ＭＳ Ｐゴシック" charset="0"/>
              </a:rPr>
              <a:t>Architecture</a:t>
            </a:r>
          </a:p>
          <a:p>
            <a:r>
              <a:rPr lang="en-US">
                <a:ea typeface="ＭＳ Ｐゴシック" charset="0"/>
                <a:cs typeface="ＭＳ Ｐゴシック" charset="0"/>
              </a:rPr>
              <a:t>Dev cloud</a:t>
            </a:r>
          </a:p>
          <a:p>
            <a:r>
              <a:rPr lang="en-US">
                <a:ea typeface="ＭＳ Ｐゴシック" charset="0"/>
                <a:cs typeface="ＭＳ Ｐゴシック" charset="0"/>
              </a:rPr>
              <a:t>Different levels of managed cloud</a:t>
            </a:r>
          </a:p>
          <a:p>
            <a:r>
              <a:rPr lang="en-US">
                <a:ea typeface="ＭＳ Ｐゴシック" charset="0"/>
                <a:cs typeface="ＭＳ Ｐゴシック" charset="0"/>
              </a:rPr>
              <a:t>Varnish, NGinx</a:t>
            </a:r>
          </a:p>
          <a:p>
            <a:r>
              <a:rPr lang="en-US">
                <a:ea typeface="ＭＳ Ｐゴシック" charset="0"/>
                <a:cs typeface="ＭＳ Ｐゴシック" charset="0"/>
              </a:rPr>
              <a:t>web server, PHP, Opcode cache (APC), Memcache</a:t>
            </a:r>
          </a:p>
          <a:p>
            <a:r>
              <a:rPr lang="en-US">
                <a:ea typeface="ＭＳ Ｐゴシック" charset="0"/>
                <a:cs typeface="ＭＳ Ｐゴシック" charset="0"/>
              </a:rPr>
              <a:t>Database – Percona 5.5</a:t>
            </a:r>
          </a:p>
          <a:p>
            <a:r>
              <a:rPr lang="en-US">
                <a:ea typeface="ＭＳ Ｐゴシック" charset="0"/>
                <a:cs typeface="ＭＳ Ｐゴシック" charset="0"/>
              </a:rPr>
              <a:t>Network file system - Gluster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r>
              <a:rPr lang="en-US">
                <a:ea typeface="ＭＳ Ｐゴシック" charset="0"/>
                <a:cs typeface="ＭＳ Ｐゴシック" charset="0"/>
              </a:rPr>
              <a:t>Unique Needs Served by Custom Manged Cloud Configurations</a:t>
            </a:r>
          </a:p>
          <a:p>
            <a:r>
              <a:rPr lang="en-US">
                <a:ea typeface="ＭＳ Ｐゴシック" charset="0"/>
                <a:cs typeface="ＭＳ Ｐゴシック" charset="0"/>
              </a:rPr>
              <a:t>Different kinds of confiurations for the different types of workloads</a:t>
            </a:r>
          </a:p>
          <a:p>
            <a:r>
              <a:rPr lang="en-US">
                <a:ea typeface="ＭＳ Ｐゴシック" charset="0"/>
                <a:cs typeface="ＭＳ Ｐゴシック" charset="0"/>
              </a:rPr>
              <a:t>Different usage contexts</a:t>
            </a:r>
          </a:p>
          <a:p>
            <a:r>
              <a:rPr lang="en-US">
                <a:ea typeface="ＭＳ Ｐゴシック" charset="0"/>
                <a:cs typeface="ＭＳ Ｐゴシック" charset="0"/>
              </a:rPr>
              <a:t>Differentiate from Pantheon, </a:t>
            </a:r>
          </a:p>
          <a:p>
            <a:r>
              <a:rPr lang="en-US">
                <a:ea typeface="ＭＳ Ｐゴシック" charset="0"/>
                <a:cs typeface="ＭＳ Ｐゴシック" charset="0"/>
              </a:rPr>
              <a:t>diff workflows require diff combinations</a:t>
            </a:r>
          </a:p>
          <a:p>
            <a:r>
              <a:rPr lang="en-US">
                <a:ea typeface="ＭＳ Ｐゴシック" charset="0"/>
                <a:cs typeface="ＭＳ Ｐゴシック" charset="0"/>
              </a:rPr>
              <a:t>Elastic and customizable resources customized for your need</a:t>
            </a:r>
          </a:p>
          <a:p>
            <a:r>
              <a:rPr lang="en-US">
                <a:ea typeface="ＭＳ Ｐゴシック" charset="0"/>
                <a:cs typeface="ＭＳ Ｐゴシック" charset="0"/>
              </a:rPr>
              <a:t>GoFOBO and WMG - dedicated memcache servers</a:t>
            </a:r>
          </a:p>
          <a:p>
            <a:r>
              <a:rPr lang="en-US">
                <a:ea typeface="ＭＳ Ｐゴシック" charset="0"/>
                <a:cs typeface="ＭＳ Ｐゴシック" charset="0"/>
              </a:rPr>
              <a:t>Shibboleth, OpenSAML authenticate against infrastructure</a:t>
            </a:r>
          </a:p>
          <a:p>
            <a:r>
              <a:rPr lang="en-US">
                <a:ea typeface="ＭＳ Ｐゴシック" charset="0"/>
                <a:cs typeface="ＭＳ Ｐゴシック" charset="0"/>
              </a:rPr>
              <a:t>Multi-region</a:t>
            </a:r>
          </a:p>
          <a:p>
            <a:r>
              <a:rPr lang="en-US">
                <a:ea typeface="ＭＳ Ｐゴシック" charset="0"/>
                <a:cs typeface="ＭＳ Ｐゴシック" charset="0"/>
              </a:rPr>
              <a:t>Region selection</a:t>
            </a:r>
          </a:p>
          <a:p>
            <a:r>
              <a:rPr lang="en-US">
                <a:ea typeface="ＭＳ Ｐゴシック" charset="0"/>
                <a:cs typeface="ＭＳ Ｐゴシック" charset="0"/>
              </a:rPr>
              <a:t>CPU, Mem, Memcache, Database side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1"/>
          <p:cNvSpPr>
            <a:spLocks noGrp="1" noRot="1" noChangeAspect="1" noChangeArrowheads="1"/>
          </p:cNvSpPr>
          <p:nvPr>
            <p:ph type="sldImg"/>
          </p:nvPr>
        </p:nvSpPr>
        <p:spPr>
          <a:solidFill>
            <a:srgbClr val="FFFFFF"/>
          </a:solidFill>
          <a:ln/>
        </p:spPr>
      </p:sp>
      <p:sp>
        <p:nvSpPr>
          <p:cNvPr id="113667" name="Rectangle 2"/>
          <p:cNvSpPr>
            <a:spLocks noGrp="1" noChangeArrowheads="1"/>
          </p:cNvSpPr>
          <p:nvPr>
            <p:ph type="body" idx="1"/>
          </p:nvPr>
        </p:nvSpPr>
        <p:spPr>
          <a:noFill/>
          <a:ln/>
        </p:spPr>
        <p:txBody>
          <a:bodyPr/>
          <a:lstStyle/>
          <a:p>
            <a:pPr eaLnBrk="1" hangingPunct="1"/>
            <a:r>
              <a:rPr lang="en-US" sz="2000">
                <a:latin typeface="Arial" charset="0"/>
                <a:ea typeface="Arial" charset="0"/>
                <a:cs typeface="Arial" charset="0"/>
                <a:sym typeface="Arial" charset="0"/>
              </a:rPr>
              <a:t>key additional information about OO and Drupal: </a:t>
            </a:r>
            <a:r>
              <a:rPr lang="en-US" sz="2000" u="sng">
                <a:latin typeface="Arial" charset="0"/>
                <a:ea typeface="Arial" charset="0"/>
                <a:cs typeface="Arial" charset="0"/>
                <a:sym typeface="Arial" charset="0"/>
                <a:hlinkClick r:id="rId3"/>
              </a:rPr>
              <a:t>http://drupal.org/node/547518</a:t>
            </a:r>
            <a:endParaRPr lang="en-US" sz="2000" u="sng">
              <a:latin typeface="Arial" charset="0"/>
              <a:ea typeface="Arial" charset="0"/>
              <a:cs typeface="Arial" charset="0"/>
              <a:sym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50" name="Rectangle 1"/>
          <p:cNvSpPr>
            <a:spLocks noGrp="1" noRot="1" noChangeAspect="1" noChangeArrowheads="1"/>
          </p:cNvSpPr>
          <p:nvPr>
            <p:ph type="sldImg"/>
          </p:nvPr>
        </p:nvSpPr>
        <p:spPr>
          <a:solidFill>
            <a:srgbClr val="FFFFFF"/>
          </a:solidFill>
          <a:ln/>
        </p:spPr>
      </p:sp>
      <p:sp>
        <p:nvSpPr>
          <p:cNvPr id="130051" name="Rectangle 2"/>
          <p:cNvSpPr>
            <a:spLocks noGrp="1" noChangeArrowheads="1"/>
          </p:cNvSpPr>
          <p:nvPr>
            <p:ph type="body" idx="1"/>
          </p:nvPr>
        </p:nvSpPr>
        <p:spPr>
          <a:noFill/>
          <a:ln/>
        </p:spPr>
        <p:txBody>
          <a:bodyPr/>
          <a:lstStyle/>
          <a:p>
            <a:pPr eaLnBrk="1" hangingPunct="1"/>
            <a:r>
              <a:rPr lang="en-US" sz="1500">
                <a:latin typeface="Arial" charset="0"/>
                <a:ea typeface="Arial" charset="0"/>
                <a:cs typeface="Arial" charset="0"/>
                <a:sym typeface="Arial" charset="0"/>
              </a:rPr>
              <a:t>To ensure that Drupal meets the highest standards for web application security on an ongoing basisc, the Drupal project has a</a:t>
            </a:r>
            <a:r>
              <a:rPr lang="en-US" sz="1500" u="sng">
                <a:latin typeface="Arial" charset="0"/>
                <a:ea typeface="Arial" charset="0"/>
                <a:cs typeface="Arial" charset="0"/>
                <a:sym typeface="Arial" charset="0"/>
                <a:hlinkClick r:id="rId3"/>
              </a:rPr>
              <a:t> </a:t>
            </a:r>
            <a:r>
              <a:rPr lang="en-US" sz="1500" u="sng">
                <a:solidFill>
                  <a:srgbClr val="00008E"/>
                </a:solidFill>
                <a:latin typeface="Arial" charset="0"/>
                <a:ea typeface="Arial" charset="0"/>
                <a:cs typeface="Arial" charset="0"/>
                <a:sym typeface="Arial" charset="0"/>
                <a:hlinkClick r:id="rId3"/>
              </a:rPr>
              <a:t>security team of 35 active members</a:t>
            </a:r>
            <a:r>
              <a:rPr lang="en-US" sz="1500">
                <a:latin typeface="Arial" charset="0"/>
                <a:ea typeface="Arial" charset="0"/>
                <a:cs typeface="Arial" charset="0"/>
                <a:sym typeface="Arial" charset="0"/>
              </a:rPr>
              <a:t>.  Over the years, this team has continually strengthened Drupal’s core APIs by managing a disciplined process of testing and peer review of code, as well as the distribution of security advisories to the Drupal community.  These advisories include, as appropriate, patches to modules, updated versions, or instructions on how to mitigate the security risk (temporary workarounds).</a:t>
            </a:r>
            <a:endParaRPr lang="en-US">
              <a:latin typeface="Times" charset="0"/>
              <a:ea typeface="Times" charset="0"/>
              <a:cs typeface="Times" charset="0"/>
              <a:sym typeface="Times" charset="0"/>
            </a:endParaRPr>
          </a:p>
          <a:p>
            <a:pPr eaLnBrk="1" hangingPunct="1"/>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The</a:t>
            </a:r>
            <a:r>
              <a:rPr lang="en-US" sz="1500" u="sng">
                <a:latin typeface="Arial" charset="0"/>
                <a:ea typeface="Arial" charset="0"/>
                <a:cs typeface="Arial" charset="0"/>
                <a:sym typeface="Arial" charset="0"/>
              </a:rPr>
              <a:t> </a:t>
            </a:r>
            <a:r>
              <a:rPr lang="en-US" sz="1500" u="sng">
                <a:solidFill>
                  <a:srgbClr val="00008E"/>
                </a:solidFill>
                <a:latin typeface="Arial" charset="0"/>
                <a:ea typeface="Arial" charset="0"/>
                <a:cs typeface="Arial" charset="0"/>
                <a:sym typeface="Arial" charset="0"/>
              </a:rPr>
              <a:t>Drupal Security Report</a:t>
            </a:r>
            <a:r>
              <a:rPr lang="en-US" sz="1500">
                <a:latin typeface="Arial" charset="0"/>
                <a:ea typeface="Arial" charset="0"/>
                <a:cs typeface="Arial" charset="0"/>
                <a:sym typeface="Arial" charset="0"/>
              </a:rPr>
              <a:t> details ho</a:t>
            </a:r>
            <a:r>
              <a:rPr lang="en-US" sz="1500">
                <a:latin typeface="Arial" charset="0"/>
                <a:ea typeface="Arial" charset="0"/>
                <a:cs typeface="Arial" charset="0"/>
                <a:sym typeface="Arial" charset="0"/>
                <a:hlinkClick r:id="rId4"/>
              </a:rPr>
              <a:t>w the Drupal project ad</a:t>
            </a:r>
            <a:r>
              <a:rPr lang="en-US" sz="1500">
                <a:latin typeface="Arial" charset="0"/>
                <a:ea typeface="Arial" charset="0"/>
                <a:cs typeface="Arial" charset="0"/>
                <a:sym typeface="Arial" charset="0"/>
              </a:rPr>
              <a:t>dresses web application security with their “Top Ten Most Critical Web Application Security Risks” including Injection, Cross-site Scripting (XSS) and others.</a:t>
            </a:r>
            <a:endParaRPr lang="en-US">
              <a:latin typeface="Times" charset="0"/>
              <a:ea typeface="Times" charset="0"/>
              <a:cs typeface="Times" charset="0"/>
              <a:sym typeface="Times" charset="0"/>
            </a:endParaRPr>
          </a:p>
          <a:p>
            <a:pPr eaLnBrk="1" hangingPunct="1"/>
            <a:r>
              <a:rPr lang="en-US" sz="1500">
                <a:latin typeface="Arial" charset="0"/>
                <a:ea typeface="Arial" charset="0"/>
                <a:cs typeface="Arial" charset="0"/>
                <a:sym typeface="Arial" charset="0"/>
              </a:rPr>
              <a:t>---</a:t>
            </a:r>
            <a:endParaRPr lang="en-US">
              <a:latin typeface="Times" charset="0"/>
              <a:ea typeface="Times" charset="0"/>
              <a:cs typeface="Times" charset="0"/>
              <a:sym typeface="Times" charset="0"/>
            </a:endParaRPr>
          </a:p>
          <a:p>
            <a:pPr eaLnBrk="1" hangingPunct="1"/>
            <a:endParaRPr lang="en-US">
              <a:solidFill>
                <a:srgbClr val="000000"/>
              </a:solidFill>
              <a:ea typeface="Gill Sans" charset="0"/>
              <a:cs typeface="Gill Sans" charset="0"/>
              <a:sym typeface="Gill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endParaRPr/>
          </a:p>
        </p:txBody>
      </p:sp>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a:ln/>
        </p:spPr>
      </p:sp>
      <p:sp>
        <p:nvSpPr>
          <p:cNvPr id="23555" name="Notes Placeholder 2"/>
          <p:cNvSpPr>
            <a:spLocks noGrp="1"/>
          </p:cNvSpPr>
          <p:nvPr>
            <p:ph type="body" idx="1"/>
          </p:nvPr>
        </p:nvSpPr>
        <p:spPr>
          <a:noFill/>
          <a:ln/>
        </p:spPr>
        <p:txBody>
          <a:bodyPr/>
          <a:lstStyle/>
          <a:p>
            <a:r>
              <a:rPr lang="en-US" smtClean="0"/>
              <a:t>CAGR = Compound Annual Growth Rate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4294967295"/>
          </p:nvPr>
        </p:nvSpPr>
        <p:spPr bwMode="auto">
          <a:xfrm>
            <a:off x="3884613" y="8685213"/>
            <a:ext cx="2971800" cy="457200"/>
          </a:xfrm>
          <a:prstGeom prst="rect">
            <a:avLst/>
          </a:prstGeom>
          <a:noFill/>
          <a:ln>
            <a:miter lim="800000"/>
            <a:headEnd/>
            <a:tailEnd/>
          </a:ln>
        </p:spPr>
        <p:txBody>
          <a:bodyPr>
            <a:prstTxWarp prst="textNoShape">
              <a:avLst/>
            </a:prstTxWarp>
          </a:bodyPr>
          <a:lstStyle/>
          <a:p>
            <a:fld id="{7279BFCC-B0D8-2743-9D00-3D2817F1EBF8}" type="slidenum">
              <a:rPr lang="en-GB"/>
              <a:pPr/>
              <a:t>10</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endParaRPr/>
          </a:p>
        </p:txBody>
      </p:sp>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1"/>
          <p:cNvSpPr>
            <a:spLocks noGrp="1" noRot="1" noChangeAspect="1" noChangeArrowheads="1"/>
          </p:cNvSpPr>
          <p:nvPr>
            <p:ph type="sldImg"/>
          </p:nvPr>
        </p:nvSpPr>
        <p:spPr>
          <a:solidFill>
            <a:srgbClr val="FFFFFF"/>
          </a:solidFill>
          <a:ln/>
        </p:spPr>
      </p:sp>
      <p:sp>
        <p:nvSpPr>
          <p:cNvPr id="113667" name="Rectangle 2"/>
          <p:cNvSpPr>
            <a:spLocks noGrp="1" noChangeArrowheads="1"/>
          </p:cNvSpPr>
          <p:nvPr>
            <p:ph type="body" idx="1"/>
          </p:nvPr>
        </p:nvSpPr>
        <p:spPr>
          <a:noFill/>
          <a:ln/>
        </p:spPr>
        <p:txBody>
          <a:bodyPr/>
          <a:lstStyle/>
          <a:p>
            <a:pPr eaLnBrk="1" hangingPunct="1"/>
            <a:r>
              <a:rPr lang="en-US" sz="2000">
                <a:latin typeface="Arial" charset="0"/>
                <a:ea typeface="Arial" charset="0"/>
                <a:cs typeface="Arial" charset="0"/>
                <a:sym typeface="Arial" charset="0"/>
              </a:rPr>
              <a:t>key additional information about OO and Drupal: </a:t>
            </a:r>
            <a:r>
              <a:rPr lang="en-US" sz="2000" u="sng">
                <a:latin typeface="Arial" charset="0"/>
                <a:ea typeface="Arial" charset="0"/>
                <a:cs typeface="Arial" charset="0"/>
                <a:sym typeface="Arial" charset="0"/>
                <a:hlinkClick r:id="rId3"/>
              </a:rPr>
              <a:t>http://drupal.org/node/547518</a:t>
            </a:r>
            <a:endParaRPr lang="en-US" sz="2000" u="sng">
              <a:latin typeface="Arial" charset="0"/>
              <a:ea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2906" y="375047"/>
            <a:ext cx="8304609" cy="803672"/>
          </a:xfrm>
        </p:spPr>
        <p:txBody>
          <a:bodyPr/>
          <a:lstStyle>
            <a:lvl1pPr>
              <a:defRPr b="0" i="0">
                <a:solidFill>
                  <a:schemeClr val="bg1"/>
                </a:solidFill>
                <a:latin typeface="Helvetica Neue"/>
                <a:cs typeface="Helvetica Neue"/>
              </a:defRPr>
            </a:lvl1pPr>
          </a:lstStyle>
          <a:p>
            <a:r>
              <a:rPr lang="en-US" smtClean="0"/>
              <a:t>Click to edit Master title style</a:t>
            </a:r>
            <a:endParaRPr lang="en-GB" dirty="0"/>
          </a:p>
        </p:txBody>
      </p:sp>
      <p:sp>
        <p:nvSpPr>
          <p:cNvPr id="3" name="Subtitle 2"/>
          <p:cNvSpPr>
            <a:spLocks noGrp="1"/>
          </p:cNvSpPr>
          <p:nvPr>
            <p:ph type="subTitle" idx="1"/>
          </p:nvPr>
        </p:nvSpPr>
        <p:spPr>
          <a:xfrm>
            <a:off x="392907" y="1446610"/>
            <a:ext cx="5893593" cy="1752451"/>
          </a:xfrm>
        </p:spPr>
        <p:txBody>
          <a:bodyPr/>
          <a:lstStyle>
            <a:lvl1pPr marL="0" indent="0" algn="l">
              <a:buNone/>
              <a:defRPr>
                <a:ln>
                  <a:noFill/>
                </a:ln>
                <a:solidFill>
                  <a:schemeClr val="bg1"/>
                </a:solidFill>
                <a:latin typeface="Helvetica Neue"/>
                <a:cs typeface="Helvetica Neu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GB"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07975920"/>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8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92906" y="375048"/>
            <a:ext cx="8358188" cy="803672"/>
          </a:xfrm>
        </p:spPr>
        <p:txBody>
          <a:bodyPr/>
          <a:lstStyle>
            <a:lvl1pPr>
              <a:defRPr b="0" i="0">
                <a:solidFill>
                  <a:schemeClr val="bg1"/>
                </a:solidFill>
                <a:latin typeface="Helvetica Neue"/>
                <a:cs typeface="Helvetica Neue"/>
              </a:defRPr>
            </a:lvl1pPr>
          </a:lstStyle>
          <a:p>
            <a:r>
              <a:rPr lang="en-US" smtClean="0"/>
              <a:t>Click to edit Master title style</a:t>
            </a:r>
            <a:endParaRPr lang="en-GB" dirty="0"/>
          </a:p>
        </p:txBody>
      </p:sp>
      <p:sp>
        <p:nvSpPr>
          <p:cNvPr id="6" name="Content Placeholder 5"/>
          <p:cNvSpPr>
            <a:spLocks noGrp="1"/>
          </p:cNvSpPr>
          <p:nvPr>
            <p:ph sz="quarter" idx="10"/>
          </p:nvPr>
        </p:nvSpPr>
        <p:spPr>
          <a:xfrm>
            <a:off x="392113" y="1489075"/>
            <a:ext cx="3943350" cy="4556125"/>
          </a:xfrm>
        </p:spPr>
        <p:txBody>
          <a:bodyPr/>
          <a:lstStyle>
            <a:lvl1pPr>
              <a:defRPr sz="2000">
                <a:solidFill>
                  <a:schemeClr val="bg1"/>
                </a:solidFill>
              </a:defRPr>
            </a:lvl1pPr>
            <a:lvl2pPr>
              <a:defRPr sz="1600">
                <a:solidFill>
                  <a:schemeClr val="bg1"/>
                </a:solidFill>
              </a:defRPr>
            </a:lvl2pPr>
            <a:lvl3pPr>
              <a:defRPr sz="1400">
                <a:solidFill>
                  <a:schemeClr val="bg1"/>
                </a:solidFill>
              </a:defRPr>
            </a:lvl3pPr>
            <a:lvl4pPr>
              <a:defRPr sz="1100">
                <a:solidFill>
                  <a:schemeClr val="bg1"/>
                </a:solidFill>
              </a:defRPr>
            </a:lvl4pPr>
            <a:lvl5pPr>
              <a:defRPr sz="12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5"/>
          <p:cNvSpPr>
            <a:spLocks noGrp="1"/>
          </p:cNvSpPr>
          <p:nvPr>
            <p:ph sz="quarter" idx="11"/>
          </p:nvPr>
        </p:nvSpPr>
        <p:spPr>
          <a:xfrm>
            <a:off x="4807744" y="1489075"/>
            <a:ext cx="3943350" cy="4556125"/>
          </a:xfrm>
        </p:spPr>
        <p:txBody>
          <a:bodyPr/>
          <a:lstStyle>
            <a:lvl1pPr>
              <a:defRPr sz="2000">
                <a:solidFill>
                  <a:schemeClr val="bg1"/>
                </a:solidFill>
              </a:defRPr>
            </a:lvl1pPr>
            <a:lvl2pPr>
              <a:defRPr sz="1600">
                <a:solidFill>
                  <a:schemeClr val="bg1"/>
                </a:solidFill>
              </a:defRPr>
            </a:lvl2pPr>
            <a:lvl3pPr>
              <a:defRPr sz="1400">
                <a:solidFill>
                  <a:schemeClr val="bg1"/>
                </a:solidFill>
              </a:defRPr>
            </a:lvl3pPr>
            <a:lvl4pPr>
              <a:defRPr sz="1100">
                <a:solidFill>
                  <a:schemeClr val="bg1"/>
                </a:solidFill>
              </a:defRPr>
            </a:lvl4pPr>
            <a:lvl5pPr>
              <a:defRPr sz="12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9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92906" y="375048"/>
            <a:ext cx="8358188" cy="803672"/>
          </a:xfrm>
        </p:spPr>
        <p:txBody>
          <a:bodyPr/>
          <a:lstStyle>
            <a:lvl1pPr>
              <a:defRPr b="0" i="0">
                <a:solidFill>
                  <a:schemeClr val="bg1"/>
                </a:solidFill>
                <a:latin typeface="Helvetica Neue"/>
                <a:cs typeface="Helvetica Neue"/>
              </a:defRPr>
            </a:lvl1pPr>
          </a:lstStyle>
          <a:p>
            <a:r>
              <a:rPr lang="en-US" smtClean="0"/>
              <a:t>Click to edit Master title style</a:t>
            </a:r>
            <a:endParaRPr lang="en-GB" dirty="0"/>
          </a:p>
        </p:txBody>
      </p:sp>
      <p:sp>
        <p:nvSpPr>
          <p:cNvPr id="12" name="Text Placeholder 2"/>
          <p:cNvSpPr>
            <a:spLocks noGrp="1"/>
          </p:cNvSpPr>
          <p:nvPr>
            <p:ph type="body" idx="1"/>
          </p:nvPr>
        </p:nvSpPr>
        <p:spPr>
          <a:xfrm>
            <a:off x="369659" y="1150622"/>
            <a:ext cx="4127556" cy="455571"/>
          </a:xfrm>
        </p:spPr>
        <p:txBody>
          <a:bodyPr anchor="ctr"/>
          <a:lstStyle>
            <a:lvl1pPr marL="0" indent="0">
              <a:buNone/>
              <a:defRPr sz="1700" b="1">
                <a:solidFill>
                  <a:srgbClr val="FFFFFF"/>
                </a:solidFill>
              </a:defRPr>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dirty="0" smtClean="0"/>
              <a:t>Click to edit Master text styles</a:t>
            </a:r>
          </a:p>
        </p:txBody>
      </p:sp>
      <p:sp>
        <p:nvSpPr>
          <p:cNvPr id="13" name="Content Placeholder 3"/>
          <p:cNvSpPr>
            <a:spLocks noGrp="1"/>
          </p:cNvSpPr>
          <p:nvPr>
            <p:ph sz="half" idx="2"/>
          </p:nvPr>
        </p:nvSpPr>
        <p:spPr>
          <a:xfrm>
            <a:off x="369659" y="1707559"/>
            <a:ext cx="4127556" cy="4418207"/>
          </a:xfrm>
        </p:spPr>
        <p:txBody>
          <a:bodyPr/>
          <a:lstStyle>
            <a:lvl1pPr>
              <a:defRPr sz="1700">
                <a:solidFill>
                  <a:srgbClr val="FFFFFF"/>
                </a:solidFill>
              </a:defRPr>
            </a:lvl1pPr>
            <a:lvl2pPr>
              <a:defRPr sz="1400">
                <a:solidFill>
                  <a:srgbClr val="FFFFFF"/>
                </a:solidFill>
              </a:defRPr>
            </a:lvl2pPr>
            <a:lvl3pPr>
              <a:defRPr sz="1300">
                <a:solidFill>
                  <a:srgbClr val="FFFFFF"/>
                </a:solidFill>
              </a:defRPr>
            </a:lvl3pPr>
            <a:lvl4pPr>
              <a:defRPr sz="1100">
                <a:solidFill>
                  <a:srgbClr val="FFFFFF"/>
                </a:solidFill>
              </a:defRPr>
            </a:lvl4pPr>
            <a:lvl5pPr>
              <a:defRPr sz="1100">
                <a:solidFill>
                  <a:srgbClr val="FFFFFF"/>
                </a:solidFill>
              </a:defRPr>
            </a:lvl5pPr>
            <a:lvl6pPr>
              <a:defRPr sz="1100"/>
            </a:lvl6pPr>
            <a:lvl7pPr>
              <a:defRPr sz="1100"/>
            </a:lvl7pPr>
            <a:lvl8pPr>
              <a:defRPr sz="1100"/>
            </a:lvl8pPr>
            <a:lvl9pPr>
              <a:defRPr sz="1100"/>
            </a:lvl9pPr>
          </a:lstStyle>
          <a:p>
            <a:pPr lvl="0"/>
            <a:r>
              <a:rPr lang="en-US" dirty="0" smtClean="0">
                <a:sym typeface="Corbel" charset="0"/>
              </a:rPr>
              <a:t>Click to edit Master text styles</a:t>
            </a:r>
          </a:p>
          <a:p>
            <a:pPr lvl="1"/>
            <a:r>
              <a:rPr lang="en-US" dirty="0" smtClean="0">
                <a:sym typeface="Corbel" charset="0"/>
              </a:rPr>
              <a:t>Second level</a:t>
            </a:r>
          </a:p>
          <a:p>
            <a:pPr lvl="2"/>
            <a:r>
              <a:rPr lang="en-US" dirty="0" smtClean="0">
                <a:sym typeface="Corbel" charset="0"/>
              </a:rPr>
              <a:t>Third level</a:t>
            </a:r>
          </a:p>
          <a:p>
            <a:pPr lvl="3"/>
            <a:r>
              <a:rPr lang="en-US" dirty="0" smtClean="0">
                <a:sym typeface="Corbel" charset="0"/>
              </a:rPr>
              <a:t>Fourth level</a:t>
            </a:r>
          </a:p>
          <a:p>
            <a:pPr lvl="4"/>
            <a:r>
              <a:rPr lang="en-US" dirty="0" smtClean="0">
                <a:sym typeface="Corbel" charset="0"/>
              </a:rPr>
              <a:t>Fifth level</a:t>
            </a:r>
            <a:endParaRPr lang="en-US" dirty="0">
              <a:sym typeface="Corbel" charset="0"/>
            </a:endParaRPr>
          </a:p>
        </p:txBody>
      </p:sp>
      <p:sp>
        <p:nvSpPr>
          <p:cNvPr id="14" name="Text Placeholder 4"/>
          <p:cNvSpPr>
            <a:spLocks noGrp="1"/>
          </p:cNvSpPr>
          <p:nvPr>
            <p:ph type="body" sz="quarter" idx="3"/>
          </p:nvPr>
        </p:nvSpPr>
        <p:spPr>
          <a:xfrm>
            <a:off x="4644554" y="1150622"/>
            <a:ext cx="4180418" cy="455571"/>
          </a:xfrm>
        </p:spPr>
        <p:txBody>
          <a:bodyPr anchor="ctr"/>
          <a:lstStyle>
            <a:lvl1pPr marL="0" indent="0">
              <a:buNone/>
              <a:defRPr sz="1700" b="1">
                <a:solidFill>
                  <a:srgbClr val="FFFFFF"/>
                </a:solidFill>
              </a:defRPr>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15" name="Content Placeholder 5"/>
          <p:cNvSpPr>
            <a:spLocks noGrp="1"/>
          </p:cNvSpPr>
          <p:nvPr>
            <p:ph sz="quarter" idx="4"/>
          </p:nvPr>
        </p:nvSpPr>
        <p:spPr>
          <a:xfrm>
            <a:off x="4644554" y="1707559"/>
            <a:ext cx="4180418" cy="4418207"/>
          </a:xfrm>
        </p:spPr>
        <p:txBody>
          <a:bodyPr/>
          <a:lstStyle>
            <a:lvl1pPr>
              <a:defRPr sz="1700">
                <a:solidFill>
                  <a:srgbClr val="FFFFFF"/>
                </a:solidFill>
              </a:defRPr>
            </a:lvl1pPr>
            <a:lvl2pPr>
              <a:defRPr sz="1400">
                <a:solidFill>
                  <a:srgbClr val="FFFFFF"/>
                </a:solidFill>
              </a:defRPr>
            </a:lvl2pPr>
            <a:lvl3pPr>
              <a:defRPr sz="1300">
                <a:solidFill>
                  <a:srgbClr val="FFFFFF"/>
                </a:solidFill>
              </a:defRPr>
            </a:lvl3pPr>
            <a:lvl4pPr>
              <a:defRPr sz="1100">
                <a:solidFill>
                  <a:srgbClr val="FFFFFF"/>
                </a:solidFill>
              </a:defRPr>
            </a:lvl4pPr>
            <a:lvl5pPr>
              <a:defRPr sz="1100">
                <a:solidFill>
                  <a:srgbClr val="FFFFFF"/>
                </a:solidFill>
              </a:defRPr>
            </a:lvl5pPr>
            <a:lvl6pPr>
              <a:defRPr sz="1100"/>
            </a:lvl6pPr>
            <a:lvl7pPr>
              <a:defRPr sz="1100"/>
            </a:lvl7pPr>
            <a:lvl8pPr>
              <a:defRPr sz="1100"/>
            </a:lvl8pPr>
            <a:lvl9pPr>
              <a:defRPr sz="1100"/>
            </a:lvl9pPr>
          </a:lstStyle>
          <a:p>
            <a:pPr lvl="0"/>
            <a:r>
              <a:rPr lang="en-US" smtClean="0">
                <a:sym typeface="Corbel" charset="0"/>
              </a:rPr>
              <a:t>Click to edit Master text styles</a:t>
            </a:r>
          </a:p>
          <a:p>
            <a:pPr lvl="1"/>
            <a:r>
              <a:rPr lang="en-US" smtClean="0">
                <a:sym typeface="Corbel" charset="0"/>
              </a:rPr>
              <a:t>Second level</a:t>
            </a:r>
          </a:p>
          <a:p>
            <a:pPr lvl="2"/>
            <a:r>
              <a:rPr lang="en-US" smtClean="0">
                <a:sym typeface="Corbel" charset="0"/>
              </a:rPr>
              <a:t>Third level</a:t>
            </a:r>
          </a:p>
          <a:p>
            <a:pPr lvl="3"/>
            <a:r>
              <a:rPr lang="en-US" smtClean="0">
                <a:sym typeface="Corbel" charset="0"/>
              </a:rPr>
              <a:t>Fourth level</a:t>
            </a:r>
          </a:p>
          <a:p>
            <a:pPr lvl="4"/>
            <a:r>
              <a:rPr lang="en-US" smtClean="0">
                <a:sym typeface="Corbel" charset="0"/>
              </a:rPr>
              <a:t>Fifth level</a:t>
            </a:r>
            <a:endParaRPr lang="en-US" dirty="0">
              <a:sym typeface="Corbel" charset="0"/>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9659" y="1150622"/>
            <a:ext cx="4127556" cy="455571"/>
          </a:xfrm>
        </p:spPr>
        <p:txBody>
          <a:bodyPr anchor="ctr"/>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369659" y="1707559"/>
            <a:ext cx="4127556" cy="441820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sym typeface="Corbel" charset="0"/>
              </a:rPr>
              <a:t>Click to edit Master text styles</a:t>
            </a:r>
          </a:p>
          <a:p>
            <a:pPr lvl="1"/>
            <a:r>
              <a:rPr lang="en-US" smtClean="0">
                <a:sym typeface="Corbel" charset="0"/>
              </a:rPr>
              <a:t>Second level</a:t>
            </a:r>
          </a:p>
          <a:p>
            <a:pPr lvl="2"/>
            <a:r>
              <a:rPr lang="en-US" smtClean="0">
                <a:sym typeface="Corbel" charset="0"/>
              </a:rPr>
              <a:t>Third level</a:t>
            </a:r>
          </a:p>
          <a:p>
            <a:pPr lvl="3"/>
            <a:r>
              <a:rPr lang="en-US" smtClean="0">
                <a:sym typeface="Corbel" charset="0"/>
              </a:rPr>
              <a:t>Fourth level</a:t>
            </a:r>
          </a:p>
          <a:p>
            <a:pPr lvl="4"/>
            <a:r>
              <a:rPr lang="en-US" smtClean="0">
                <a:sym typeface="Corbel" charset="0"/>
              </a:rPr>
              <a:t>Fifth level</a:t>
            </a:r>
            <a:endParaRPr lang="en-US" dirty="0">
              <a:sym typeface="Corbel" charset="0"/>
            </a:endParaRPr>
          </a:p>
        </p:txBody>
      </p:sp>
      <p:sp>
        <p:nvSpPr>
          <p:cNvPr id="5" name="Text Placeholder 4"/>
          <p:cNvSpPr>
            <a:spLocks noGrp="1"/>
          </p:cNvSpPr>
          <p:nvPr>
            <p:ph type="body" sz="quarter" idx="3"/>
          </p:nvPr>
        </p:nvSpPr>
        <p:spPr>
          <a:xfrm>
            <a:off x="4644554" y="1150622"/>
            <a:ext cx="4180418" cy="455571"/>
          </a:xfrm>
        </p:spPr>
        <p:txBody>
          <a:bodyPr anchor="ctr"/>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644554" y="1707559"/>
            <a:ext cx="4180418" cy="441820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sym typeface="Corbel" charset="0"/>
              </a:rPr>
              <a:t>Click to edit Master text styles</a:t>
            </a:r>
          </a:p>
          <a:p>
            <a:pPr lvl="1"/>
            <a:r>
              <a:rPr lang="en-US" smtClean="0">
                <a:sym typeface="Corbel" charset="0"/>
              </a:rPr>
              <a:t>Second level</a:t>
            </a:r>
          </a:p>
          <a:p>
            <a:pPr lvl="2"/>
            <a:r>
              <a:rPr lang="en-US" smtClean="0">
                <a:sym typeface="Corbel" charset="0"/>
              </a:rPr>
              <a:t>Third level</a:t>
            </a:r>
          </a:p>
          <a:p>
            <a:pPr lvl="3"/>
            <a:r>
              <a:rPr lang="en-US" smtClean="0">
                <a:sym typeface="Corbel" charset="0"/>
              </a:rPr>
              <a:t>Fourth level</a:t>
            </a:r>
          </a:p>
          <a:p>
            <a:pPr lvl="4"/>
            <a:r>
              <a:rPr lang="en-US" smtClean="0">
                <a:sym typeface="Corbel" charset="0"/>
              </a:rPr>
              <a:t>Fifth level</a:t>
            </a:r>
            <a:endParaRPr lang="en-US" dirty="0">
              <a:sym typeface="Corbel" charset="0"/>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8" name="Slide Number Placeholder 2"/>
          <p:cNvSpPr>
            <a:spLocks noGrp="1"/>
          </p:cNvSpPr>
          <p:nvPr>
            <p:ph type="sldNum" sz="quarter" idx="10"/>
          </p:nvPr>
        </p:nvSpPr>
        <p:spPr>
          <a:xfrm>
            <a:off x="319028" y="6356821"/>
            <a:ext cx="499626" cy="365001"/>
          </a:xfrm>
          <a:prstGeom prst="rect">
            <a:avLst/>
          </a:prstGeom>
        </p:spPr>
        <p:txBody>
          <a:bodyPr vert="horz" lIns="64291" tIns="32146" rIns="64291" bIns="32146" rtlCol="0" anchor="ctr"/>
          <a:lstStyle>
            <a:lvl1pPr algn="l">
              <a:defRPr sz="800">
                <a:solidFill>
                  <a:schemeClr val="tx1"/>
                </a:solidFill>
              </a:defRPr>
            </a:lvl1pPr>
          </a:lstStyle>
          <a:p>
            <a:fld id="{694281FF-D2E6-6F46-8B60-10F66C396FF5}" type="slidenum">
              <a:rPr lang="en-US" smtClean="0"/>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69658" y="1302514"/>
            <a:ext cx="8465344" cy="4759279"/>
          </a:xfrm>
        </p:spPr>
        <p:txBody>
          <a:bodyPr/>
          <a:lstStyle>
            <a:lvl1pPr marL="203143" marR="0" indent="-203143" algn="l" defTabSz="642915" rtl="0" eaLnBrk="1" fontAlgn="base" latinLnBrk="0" hangingPunct="1">
              <a:lnSpc>
                <a:spcPct val="100000"/>
              </a:lnSpc>
              <a:spcBef>
                <a:spcPct val="0"/>
              </a:spcBef>
              <a:spcAft>
                <a:spcPct val="0"/>
              </a:spcAft>
              <a:buClrTx/>
              <a:buSzTx/>
              <a:buFont typeface="Arial"/>
              <a:buChar char="•"/>
              <a:tabLst/>
              <a:defRPr/>
            </a:lvl1pPr>
            <a:lvl2pPr marL="476605" marR="0" indent="-203143" algn="l" defTabSz="642915" rtl="0" eaLnBrk="1" fontAlgn="base" latinLnBrk="0" hangingPunct="1">
              <a:lnSpc>
                <a:spcPct val="100000"/>
              </a:lnSpc>
              <a:spcBef>
                <a:spcPct val="0"/>
              </a:spcBef>
              <a:spcAft>
                <a:spcPts val="422"/>
              </a:spcAft>
              <a:buClrTx/>
              <a:buSzTx/>
              <a:buFont typeface="Lucida Grande"/>
              <a:buChar char="-"/>
              <a:tabLst/>
              <a:defRPr sz="2200"/>
            </a:lvl2pPr>
            <a:lvl3pPr marL="760113" marR="0" indent="-202027" algn="l" defTabSz="642915" rtl="0" eaLnBrk="1" fontAlgn="base" latinLnBrk="0" hangingPunct="1">
              <a:lnSpc>
                <a:spcPct val="100000"/>
              </a:lnSpc>
              <a:spcBef>
                <a:spcPct val="0"/>
              </a:spcBef>
              <a:spcAft>
                <a:spcPts val="422"/>
              </a:spcAft>
              <a:buClrTx/>
              <a:buSzTx/>
              <a:buFont typeface="Arial"/>
              <a:buChar char="•"/>
              <a:tabLst/>
              <a:defRPr sz="1700"/>
            </a:lvl3pPr>
            <a:lvl4pPr marL="1038039" marR="0" indent="-203143" algn="l" defTabSz="642915" rtl="0" eaLnBrk="1" fontAlgn="base" latinLnBrk="0" hangingPunct="1">
              <a:lnSpc>
                <a:spcPct val="100000"/>
              </a:lnSpc>
              <a:spcBef>
                <a:spcPct val="0"/>
              </a:spcBef>
              <a:spcAft>
                <a:spcPts val="422"/>
              </a:spcAft>
              <a:buClrTx/>
              <a:buSzTx/>
              <a:buFont typeface="Lucida Grande"/>
              <a:buChar char="-"/>
              <a:tabLst/>
              <a:defRPr/>
            </a:lvl4pPr>
            <a:lvl5pPr marL="1286946" marR="0" indent="-203143" algn="l" defTabSz="642915" rtl="0" eaLnBrk="1" fontAlgn="base" latinLnBrk="0" hangingPunct="1">
              <a:lnSpc>
                <a:spcPct val="100000"/>
              </a:lnSpc>
              <a:spcBef>
                <a:spcPct val="0"/>
              </a:spcBef>
              <a:spcAft>
                <a:spcPts val="422"/>
              </a:spcAft>
              <a:buClrTx/>
              <a:buSzTx/>
              <a:buFont typeface="Arial"/>
              <a:buChar char="•"/>
              <a:tabLst/>
              <a:defRPr/>
            </a:lvl5pPr>
          </a:lstStyle>
          <a:p>
            <a:pPr lvl="0"/>
            <a:r>
              <a:rPr lang="en-US" smtClean="0">
                <a:sym typeface="Corbel" charset="0"/>
              </a:rPr>
              <a:t>Click to edit Master text styles</a:t>
            </a:r>
          </a:p>
          <a:p>
            <a:pPr lvl="1"/>
            <a:r>
              <a:rPr lang="en-US" smtClean="0">
                <a:sym typeface="Corbel" charset="0"/>
              </a:rPr>
              <a:t>Second level</a:t>
            </a:r>
          </a:p>
          <a:p>
            <a:pPr lvl="2"/>
            <a:r>
              <a:rPr lang="en-US" smtClean="0">
                <a:sym typeface="Corbel" charset="0"/>
              </a:rPr>
              <a:t>Third level</a:t>
            </a:r>
          </a:p>
          <a:p>
            <a:pPr lvl="3"/>
            <a:r>
              <a:rPr lang="en-US" smtClean="0">
                <a:sym typeface="Corbel" charset="0"/>
              </a:rPr>
              <a:t>Fourth level</a:t>
            </a:r>
          </a:p>
          <a:p>
            <a:pPr lvl="4"/>
            <a:r>
              <a:rPr lang="en-US" smtClean="0">
                <a:sym typeface="Corbel" charset="0"/>
              </a:rPr>
              <a:t>Fifth level</a:t>
            </a:r>
            <a:endParaRPr lang="en-US" dirty="0">
              <a:sym typeface="Corbel" charset="0"/>
            </a:endParaRPr>
          </a:p>
        </p:txBody>
      </p:sp>
      <p:sp>
        <p:nvSpPr>
          <p:cNvPr id="4" name="Slide Number Placeholder 2"/>
          <p:cNvSpPr>
            <a:spLocks noGrp="1"/>
          </p:cNvSpPr>
          <p:nvPr>
            <p:ph type="sldNum" sz="quarter" idx="4"/>
          </p:nvPr>
        </p:nvSpPr>
        <p:spPr>
          <a:xfrm>
            <a:off x="319028" y="6356821"/>
            <a:ext cx="499626" cy="365001"/>
          </a:xfrm>
          <a:prstGeom prst="rect">
            <a:avLst/>
          </a:prstGeom>
        </p:spPr>
        <p:txBody>
          <a:bodyPr vert="horz" lIns="64291" tIns="32146" rIns="64291" bIns="32146" rtlCol="0" anchor="ctr"/>
          <a:lstStyle>
            <a:lvl1pPr algn="l">
              <a:defRPr sz="800">
                <a:solidFill>
                  <a:schemeClr val="tx1"/>
                </a:solidFill>
              </a:defRPr>
            </a:lvl1pPr>
          </a:lstStyle>
          <a:p>
            <a:fld id="{694281FF-D2E6-6F46-8B60-10F66C396FF5}" type="slidenum">
              <a:rPr lang="en-US" smtClean="0"/>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9658" y="1302618"/>
            <a:ext cx="4148764" cy="4742780"/>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dirty="0" smtClean="0">
                <a:sym typeface="Corbel" charset="0"/>
              </a:rPr>
              <a:t>Click to edit Master text styles</a:t>
            </a:r>
          </a:p>
          <a:p>
            <a:pPr lvl="1"/>
            <a:r>
              <a:rPr lang="en-US" dirty="0" smtClean="0">
                <a:sym typeface="Corbel" charset="0"/>
              </a:rPr>
              <a:t>Second level</a:t>
            </a:r>
          </a:p>
          <a:p>
            <a:pPr lvl="2"/>
            <a:r>
              <a:rPr lang="en-US" dirty="0" smtClean="0">
                <a:sym typeface="Corbel" charset="0"/>
              </a:rPr>
              <a:t>Third level</a:t>
            </a:r>
          </a:p>
          <a:p>
            <a:pPr lvl="3"/>
            <a:r>
              <a:rPr lang="en-US" dirty="0" smtClean="0">
                <a:sym typeface="Corbel" charset="0"/>
              </a:rPr>
              <a:t>Fourth level</a:t>
            </a:r>
          </a:p>
          <a:p>
            <a:pPr lvl="4"/>
            <a:r>
              <a:rPr lang="en-US" dirty="0" smtClean="0">
                <a:sym typeface="Corbel" charset="0"/>
              </a:rPr>
              <a:t>Fifth level</a:t>
            </a:r>
            <a:endParaRPr lang="en-US" dirty="0">
              <a:sym typeface="Corbel" charset="0"/>
            </a:endParaRPr>
          </a:p>
        </p:txBody>
      </p:sp>
      <p:sp>
        <p:nvSpPr>
          <p:cNvPr id="4" name="Content Placeholder 3"/>
          <p:cNvSpPr>
            <a:spLocks noGrp="1"/>
          </p:cNvSpPr>
          <p:nvPr>
            <p:ph sz="half" idx="2"/>
          </p:nvPr>
        </p:nvSpPr>
        <p:spPr>
          <a:xfrm>
            <a:off x="4673261" y="1302618"/>
            <a:ext cx="4151711" cy="4742780"/>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sym typeface="Corbel" charset="0"/>
              </a:rPr>
              <a:t>Click to edit Master text styles</a:t>
            </a:r>
          </a:p>
          <a:p>
            <a:pPr lvl="1"/>
            <a:r>
              <a:rPr lang="en-US" smtClean="0">
                <a:sym typeface="Corbel" charset="0"/>
              </a:rPr>
              <a:t>Second level</a:t>
            </a:r>
          </a:p>
          <a:p>
            <a:pPr lvl="2"/>
            <a:r>
              <a:rPr lang="en-US" smtClean="0">
                <a:sym typeface="Corbel" charset="0"/>
              </a:rPr>
              <a:t>Third level</a:t>
            </a:r>
          </a:p>
          <a:p>
            <a:pPr lvl="3"/>
            <a:r>
              <a:rPr lang="en-US" smtClean="0">
                <a:sym typeface="Corbel" charset="0"/>
              </a:rPr>
              <a:t>Fourth level</a:t>
            </a:r>
          </a:p>
          <a:p>
            <a:pPr lvl="4"/>
            <a:r>
              <a:rPr lang="en-US" smtClean="0">
                <a:sym typeface="Corbel" charset="0"/>
              </a:rPr>
              <a:t>Fifth level</a:t>
            </a:r>
            <a:endParaRPr lang="en-US" dirty="0">
              <a:sym typeface="Corbel" charset="0"/>
            </a:endParaRPr>
          </a:p>
        </p:txBody>
      </p:sp>
      <p:sp>
        <p:nvSpPr>
          <p:cNvPr id="5" name="Slide Number Placeholder 2"/>
          <p:cNvSpPr>
            <a:spLocks noGrp="1"/>
          </p:cNvSpPr>
          <p:nvPr>
            <p:ph type="sldNum" sz="quarter" idx="4"/>
          </p:nvPr>
        </p:nvSpPr>
        <p:spPr>
          <a:xfrm>
            <a:off x="319028" y="6356821"/>
            <a:ext cx="499626" cy="365001"/>
          </a:xfrm>
          <a:prstGeom prst="rect">
            <a:avLst/>
          </a:prstGeom>
        </p:spPr>
        <p:txBody>
          <a:bodyPr vert="horz" lIns="64291" tIns="32146" rIns="64291" bIns="32146" rtlCol="0" anchor="ctr"/>
          <a:lstStyle>
            <a:lvl1pPr algn="l">
              <a:defRPr sz="800">
                <a:solidFill>
                  <a:schemeClr val="tx1"/>
                </a:solidFill>
              </a:defRPr>
            </a:lvl1pPr>
          </a:lstStyle>
          <a:p>
            <a:fld id="{694281FF-D2E6-6F46-8B60-10F66C396FF5}" type="slidenum">
              <a:rPr lang="en-US" smtClean="0"/>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9659" y="1150622"/>
            <a:ext cx="4127556" cy="455571"/>
          </a:xfrm>
        </p:spPr>
        <p:txBody>
          <a:bodyPr anchor="ctr"/>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369659" y="1707559"/>
            <a:ext cx="4127556" cy="441820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sym typeface="Corbel" charset="0"/>
              </a:rPr>
              <a:t>Click to edit Master text styles</a:t>
            </a:r>
          </a:p>
          <a:p>
            <a:pPr lvl="1"/>
            <a:r>
              <a:rPr lang="en-US" smtClean="0">
                <a:sym typeface="Corbel" charset="0"/>
              </a:rPr>
              <a:t>Second level</a:t>
            </a:r>
          </a:p>
          <a:p>
            <a:pPr lvl="2"/>
            <a:r>
              <a:rPr lang="en-US" smtClean="0">
                <a:sym typeface="Corbel" charset="0"/>
              </a:rPr>
              <a:t>Third level</a:t>
            </a:r>
          </a:p>
          <a:p>
            <a:pPr lvl="3"/>
            <a:r>
              <a:rPr lang="en-US" smtClean="0">
                <a:sym typeface="Corbel" charset="0"/>
              </a:rPr>
              <a:t>Fourth level</a:t>
            </a:r>
          </a:p>
          <a:p>
            <a:pPr lvl="4"/>
            <a:r>
              <a:rPr lang="en-US" smtClean="0">
                <a:sym typeface="Corbel" charset="0"/>
              </a:rPr>
              <a:t>Fifth level</a:t>
            </a:r>
            <a:endParaRPr lang="en-US" dirty="0">
              <a:sym typeface="Corbel" charset="0"/>
            </a:endParaRPr>
          </a:p>
        </p:txBody>
      </p:sp>
      <p:sp>
        <p:nvSpPr>
          <p:cNvPr id="5" name="Text Placeholder 4"/>
          <p:cNvSpPr>
            <a:spLocks noGrp="1"/>
          </p:cNvSpPr>
          <p:nvPr>
            <p:ph type="body" sz="quarter" idx="3"/>
          </p:nvPr>
        </p:nvSpPr>
        <p:spPr>
          <a:xfrm>
            <a:off x="4644554" y="1150622"/>
            <a:ext cx="4180418" cy="455571"/>
          </a:xfrm>
        </p:spPr>
        <p:txBody>
          <a:bodyPr anchor="ctr"/>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644554" y="1707559"/>
            <a:ext cx="4180418" cy="441820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sym typeface="Corbel" charset="0"/>
              </a:rPr>
              <a:t>Click to edit Master text styles</a:t>
            </a:r>
          </a:p>
          <a:p>
            <a:pPr lvl="1"/>
            <a:r>
              <a:rPr lang="en-US" smtClean="0">
                <a:sym typeface="Corbel" charset="0"/>
              </a:rPr>
              <a:t>Second level</a:t>
            </a:r>
          </a:p>
          <a:p>
            <a:pPr lvl="2"/>
            <a:r>
              <a:rPr lang="en-US" smtClean="0">
                <a:sym typeface="Corbel" charset="0"/>
              </a:rPr>
              <a:t>Third level</a:t>
            </a:r>
          </a:p>
          <a:p>
            <a:pPr lvl="3"/>
            <a:r>
              <a:rPr lang="en-US" smtClean="0">
                <a:sym typeface="Corbel" charset="0"/>
              </a:rPr>
              <a:t>Fourth level</a:t>
            </a:r>
          </a:p>
          <a:p>
            <a:pPr lvl="4"/>
            <a:r>
              <a:rPr lang="en-US" smtClean="0">
                <a:sym typeface="Corbel" charset="0"/>
              </a:rPr>
              <a:t>Fifth level</a:t>
            </a:r>
            <a:endParaRPr lang="en-US" dirty="0">
              <a:sym typeface="Corbel"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2"/>
          <p:cNvSpPr>
            <a:spLocks noGrp="1"/>
          </p:cNvSpPr>
          <p:nvPr>
            <p:ph type="sldNum" sz="quarter" idx="10"/>
          </p:nvPr>
        </p:nvSpPr>
        <p:spPr>
          <a:xfrm>
            <a:off x="319028" y="6356821"/>
            <a:ext cx="499626" cy="365001"/>
          </a:xfrm>
          <a:prstGeom prst="rect">
            <a:avLst/>
          </a:prstGeom>
        </p:spPr>
        <p:txBody>
          <a:bodyPr vert="horz" lIns="64291" tIns="32146" rIns="64291" bIns="32146" rtlCol="0" anchor="ctr"/>
          <a:lstStyle>
            <a:lvl1pPr algn="l">
              <a:defRPr sz="800">
                <a:solidFill>
                  <a:schemeClr val="tx1"/>
                </a:solidFill>
              </a:defRPr>
            </a:lvl1pPr>
          </a:lstStyle>
          <a:p>
            <a:fld id="{694281FF-D2E6-6F46-8B60-10F66C396FF5}" type="slidenum">
              <a:rPr lang="en-US" smtClean="0"/>
              <a:pPr/>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a:p>
        </p:txBody>
      </p:sp>
      <p:sp>
        <p:nvSpPr>
          <p:cNvPr id="4" name="Slide Number Placeholder 2"/>
          <p:cNvSpPr>
            <a:spLocks noGrp="1"/>
          </p:cNvSpPr>
          <p:nvPr>
            <p:ph type="sldNum" sz="quarter" idx="4"/>
          </p:nvPr>
        </p:nvSpPr>
        <p:spPr>
          <a:xfrm>
            <a:off x="319028" y="6356821"/>
            <a:ext cx="499626" cy="365001"/>
          </a:xfrm>
          <a:prstGeom prst="rect">
            <a:avLst/>
          </a:prstGeom>
        </p:spPr>
        <p:txBody>
          <a:bodyPr vert="horz" lIns="64291" tIns="32146" rIns="64291" bIns="32146" rtlCol="0" anchor="ctr"/>
          <a:lstStyle>
            <a:lvl1pPr algn="l">
              <a:defRPr sz="800">
                <a:solidFill>
                  <a:schemeClr val="tx1"/>
                </a:solidFill>
              </a:defRPr>
            </a:lvl1pPr>
          </a:lstStyle>
          <a:p>
            <a:fld id="{694281FF-D2E6-6F46-8B60-10F66C396FF5}" type="slidenum">
              <a:rPr lang="en-US" smtClean="0"/>
              <a:pPr/>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7_Custom Layout">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4406801"/>
            <a:ext cx="7772176" cy="1361777"/>
          </a:xfrm>
        </p:spPr>
        <p:txBody>
          <a:bodyPr anchor="t"/>
          <a:lstStyle>
            <a:lvl1pPr algn="l">
              <a:defRPr sz="2800" b="1" cap="all"/>
            </a:lvl1pPr>
          </a:lstStyle>
          <a:p>
            <a:r>
              <a:rPr lang="en-US" smtClean="0"/>
              <a:t>Click to edit Master title style</a:t>
            </a:r>
            <a:endParaRPr lang="en-US"/>
          </a:p>
        </p:txBody>
      </p:sp>
      <p:sp>
        <p:nvSpPr>
          <p:cNvPr id="3" name="Text Placeholder 2"/>
          <p:cNvSpPr>
            <a:spLocks noGrp="1"/>
          </p:cNvSpPr>
          <p:nvPr>
            <p:ph type="body" idx="1"/>
          </p:nvPr>
        </p:nvSpPr>
        <p:spPr>
          <a:xfrm>
            <a:off x="722189" y="2906613"/>
            <a:ext cx="7772176" cy="1500188"/>
          </a:xfrm>
        </p:spPr>
        <p:txBody>
          <a:bodyPr anchor="b"/>
          <a:lstStyle>
            <a:lvl1pPr marL="0" indent="0">
              <a:buNone/>
              <a:defRPr sz="1400"/>
            </a:lvl1pPr>
            <a:lvl2pPr marL="321457" indent="0">
              <a:buNone/>
              <a:defRPr sz="1300"/>
            </a:lvl2pPr>
            <a:lvl3pPr marL="642915" indent="0">
              <a:buNone/>
              <a:defRPr sz="1100"/>
            </a:lvl3pPr>
            <a:lvl4pPr marL="964372" indent="0">
              <a:buNone/>
              <a:defRPr sz="1000"/>
            </a:lvl4pPr>
            <a:lvl5pPr marL="1285829" indent="0">
              <a:buNone/>
              <a:defRPr sz="1000"/>
            </a:lvl5pPr>
            <a:lvl6pPr marL="1607287" indent="0">
              <a:buNone/>
              <a:defRPr sz="1000"/>
            </a:lvl6pPr>
            <a:lvl7pPr marL="1928744" indent="0">
              <a:buNone/>
              <a:defRPr sz="1000"/>
            </a:lvl7pPr>
            <a:lvl8pPr marL="2250201" indent="0">
              <a:buNone/>
              <a:defRPr sz="1000"/>
            </a:lvl8pPr>
            <a:lvl9pPr marL="2571659" indent="0">
              <a:buNone/>
              <a:defRPr sz="1000"/>
            </a:lvl9pPr>
          </a:lstStyle>
          <a:p>
            <a:pPr lvl="0"/>
            <a:r>
              <a:rPr lang="en-US" smtClean="0"/>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92906" y="375048"/>
            <a:ext cx="8358188" cy="803672"/>
          </a:xfrm>
        </p:spPr>
        <p:txBody>
          <a:bodyPr/>
          <a:lstStyle>
            <a:lvl1pPr>
              <a:defRPr b="0" i="0">
                <a:solidFill>
                  <a:schemeClr val="bg1"/>
                </a:solidFill>
                <a:latin typeface="Helvetica Neue"/>
                <a:cs typeface="Helvetica Neue"/>
              </a:defRPr>
            </a:lvl1pPr>
          </a:lstStyle>
          <a:p>
            <a:r>
              <a:rPr lang="en-US" smtClean="0"/>
              <a:t>Click to edit Master title style</a:t>
            </a:r>
            <a:endParaRPr lang="en-GB" dirty="0"/>
          </a:p>
        </p:txBody>
      </p:sp>
      <p:sp>
        <p:nvSpPr>
          <p:cNvPr id="7" name="Subtitle 2"/>
          <p:cNvSpPr>
            <a:spLocks noGrp="1"/>
          </p:cNvSpPr>
          <p:nvPr>
            <p:ph type="subTitle" idx="1"/>
          </p:nvPr>
        </p:nvSpPr>
        <p:spPr>
          <a:xfrm>
            <a:off x="392907" y="1446610"/>
            <a:ext cx="5893593" cy="1752451"/>
          </a:xfrm>
        </p:spPr>
        <p:txBody>
          <a:bodyPr/>
          <a:lstStyle>
            <a:lvl1pPr marL="0" indent="0" algn="l">
              <a:buNone/>
              <a:defRPr>
                <a:ln>
                  <a:noFill/>
                </a:ln>
                <a:solidFill>
                  <a:schemeClr val="bg1"/>
                </a:solidFill>
                <a:latin typeface="Helvetica Neue"/>
                <a:cs typeface="Helvetica Neu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GB" dirty="0"/>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4"/>
          </p:nvPr>
        </p:nvSpPr>
        <p:spPr>
          <a:xfrm>
            <a:off x="319028" y="6356821"/>
            <a:ext cx="499626" cy="365001"/>
          </a:xfrm>
          <a:prstGeom prst="rect">
            <a:avLst/>
          </a:prstGeom>
        </p:spPr>
        <p:txBody>
          <a:bodyPr vert="horz" lIns="64291" tIns="32146" rIns="64291" bIns="32146" rtlCol="0" anchor="ctr"/>
          <a:lstStyle>
            <a:lvl1pPr algn="l">
              <a:defRPr sz="800">
                <a:solidFill>
                  <a:schemeClr val="tx1"/>
                </a:solidFill>
              </a:defRPr>
            </a:lvl1pPr>
          </a:lstStyle>
          <a:p>
            <a:fld id="{68DC33ED-374A-6740-8117-868E1ED97021}"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851058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1" tIns="91421" rIns="91421" bIns="91421" anchor="b"/>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1" tIns="91421" rIns="91421" bIns="91421"/>
          <a:lstStyle>
            <a:lvl1pPr rtl="0">
              <a:defRPr/>
            </a:lvl1pPr>
            <a:lvl2pPr marL="742912" indent="-285736" rtl="0">
              <a:defRPr/>
            </a:lvl2pPr>
            <a:lvl3pPr marL="1142942" indent="-228588" rtl="0">
              <a:defRPr/>
            </a:lvl3pPr>
            <a:lvl4pPr marL="1600118" indent="-228588"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1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92906" y="375048"/>
            <a:ext cx="8358188" cy="803672"/>
          </a:xfrm>
        </p:spPr>
        <p:txBody>
          <a:bodyPr/>
          <a:lstStyle>
            <a:lvl1pPr>
              <a:defRPr b="0" i="0">
                <a:solidFill>
                  <a:schemeClr val="bg1"/>
                </a:solidFill>
                <a:latin typeface="Helvetica Neue"/>
                <a:cs typeface="Helvetica Neue"/>
              </a:defRPr>
            </a:lvl1pPr>
          </a:lstStyle>
          <a:p>
            <a:r>
              <a:rPr lang="en-US" smtClean="0"/>
              <a:t>Click to edit Master title style</a:t>
            </a:r>
            <a:endParaRPr lang="en-GB" dirty="0"/>
          </a:p>
        </p:txBody>
      </p:sp>
      <p:sp>
        <p:nvSpPr>
          <p:cNvPr id="7" name="Subtitle 2"/>
          <p:cNvSpPr>
            <a:spLocks noGrp="1"/>
          </p:cNvSpPr>
          <p:nvPr>
            <p:ph type="subTitle" idx="1"/>
          </p:nvPr>
        </p:nvSpPr>
        <p:spPr>
          <a:xfrm>
            <a:off x="392907" y="1446610"/>
            <a:ext cx="5893593" cy="1752451"/>
          </a:xfrm>
        </p:spPr>
        <p:txBody>
          <a:bodyPr/>
          <a:lstStyle>
            <a:lvl1pPr marL="0" indent="0" algn="l">
              <a:buNone/>
              <a:defRPr>
                <a:ln>
                  <a:noFill/>
                </a:ln>
                <a:solidFill>
                  <a:schemeClr val="bg1"/>
                </a:solidFill>
                <a:latin typeface="Helvetica Neue"/>
                <a:cs typeface="Helvetica Neu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GB" dirty="0"/>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92906" y="375048"/>
            <a:ext cx="8358188" cy="803672"/>
          </a:xfrm>
        </p:spPr>
        <p:txBody>
          <a:bodyPr/>
          <a:lstStyle>
            <a:lvl1pPr>
              <a:defRPr b="0" i="0">
                <a:solidFill>
                  <a:schemeClr val="bg1"/>
                </a:solidFill>
                <a:latin typeface="Helvetica Neue"/>
                <a:cs typeface="Helvetica Neue"/>
              </a:defRPr>
            </a:lvl1pPr>
          </a:lstStyle>
          <a:p>
            <a:r>
              <a:rPr lang="en-US" smtClean="0"/>
              <a:t>Click to edit Master title style</a:t>
            </a:r>
            <a:endParaRPr lang="en-GB" dirty="0"/>
          </a:p>
        </p:txBody>
      </p:sp>
      <p:sp>
        <p:nvSpPr>
          <p:cNvPr id="7" name="Subtitle 2"/>
          <p:cNvSpPr>
            <a:spLocks noGrp="1"/>
          </p:cNvSpPr>
          <p:nvPr>
            <p:ph type="subTitle" idx="1"/>
          </p:nvPr>
        </p:nvSpPr>
        <p:spPr>
          <a:xfrm>
            <a:off x="392907" y="1446610"/>
            <a:ext cx="5893593" cy="1752451"/>
          </a:xfrm>
        </p:spPr>
        <p:txBody>
          <a:bodyPr/>
          <a:lstStyle>
            <a:lvl1pPr marL="0" indent="0" algn="l">
              <a:buNone/>
              <a:defRPr>
                <a:ln>
                  <a:noFill/>
                </a:ln>
                <a:solidFill>
                  <a:schemeClr val="bg1"/>
                </a:solidFill>
                <a:latin typeface="Helvetica Neue"/>
                <a:cs typeface="Helvetica Neu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GB"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92906" y="375048"/>
            <a:ext cx="8358188" cy="803672"/>
          </a:xfrm>
        </p:spPr>
        <p:txBody>
          <a:bodyPr/>
          <a:lstStyle>
            <a:lvl1pPr>
              <a:defRPr b="0" i="0">
                <a:solidFill>
                  <a:schemeClr val="bg1"/>
                </a:solidFill>
                <a:latin typeface="Helvetica Neue"/>
                <a:cs typeface="Helvetica Neue"/>
              </a:defRPr>
            </a:lvl1pPr>
          </a:lstStyle>
          <a:p>
            <a:r>
              <a:rPr lang="en-US" smtClean="0"/>
              <a:t>Click to edit Master title style</a:t>
            </a:r>
            <a:endParaRPr lang="en-GB" dirty="0"/>
          </a:p>
        </p:txBody>
      </p:sp>
      <p:sp>
        <p:nvSpPr>
          <p:cNvPr id="7" name="Subtitle 2"/>
          <p:cNvSpPr>
            <a:spLocks noGrp="1"/>
          </p:cNvSpPr>
          <p:nvPr>
            <p:ph type="subTitle" idx="1"/>
          </p:nvPr>
        </p:nvSpPr>
        <p:spPr>
          <a:xfrm>
            <a:off x="392907" y="1446610"/>
            <a:ext cx="5893593" cy="1752451"/>
          </a:xfrm>
        </p:spPr>
        <p:txBody>
          <a:bodyPr/>
          <a:lstStyle>
            <a:lvl1pPr marL="0" indent="0" algn="l">
              <a:buNone/>
              <a:defRPr>
                <a:ln>
                  <a:noFill/>
                </a:ln>
                <a:solidFill>
                  <a:schemeClr val="bg1"/>
                </a:solidFill>
                <a:latin typeface="Helvetica Neue"/>
                <a:cs typeface="Helvetica Neu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GB"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0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6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92906" y="1919380"/>
            <a:ext cx="8358188" cy="2134670"/>
          </a:xfrm>
        </p:spPr>
        <p:txBody>
          <a:bodyPr/>
          <a:lstStyle>
            <a:lvl1pPr algn="ctr">
              <a:defRPr sz="6000" b="0" i="0">
                <a:solidFill>
                  <a:schemeClr val="bg1"/>
                </a:solidFill>
                <a:latin typeface="Helvetica Neue"/>
                <a:cs typeface="Helvetica Neue"/>
              </a:defRPr>
            </a:lvl1pPr>
          </a:lstStyle>
          <a:p>
            <a:r>
              <a:rPr lang="en-US" smtClean="0"/>
              <a:t>Click to edit Master title style</a:t>
            </a:r>
            <a:endParaRPr lang="en-GB"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4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92906" y="375048"/>
            <a:ext cx="8358188" cy="803672"/>
          </a:xfrm>
        </p:spPr>
        <p:txBody>
          <a:bodyPr/>
          <a:lstStyle>
            <a:lvl1pPr>
              <a:defRPr b="0" i="0">
                <a:solidFill>
                  <a:schemeClr val="bg1"/>
                </a:solidFill>
                <a:latin typeface="Helvetica Neue"/>
                <a:cs typeface="Helvetica Neue"/>
              </a:defRPr>
            </a:lvl1pPr>
          </a:lstStyle>
          <a:p>
            <a:r>
              <a:rPr lang="en-US" smtClean="0"/>
              <a:t>Click to edit Master title style</a:t>
            </a:r>
            <a:endParaRPr lang="en-GB" dirty="0"/>
          </a:p>
        </p:txBody>
      </p:sp>
      <p:sp>
        <p:nvSpPr>
          <p:cNvPr id="7" name="Subtitle 2"/>
          <p:cNvSpPr>
            <a:spLocks noGrp="1"/>
          </p:cNvSpPr>
          <p:nvPr>
            <p:ph type="subTitle" idx="1"/>
          </p:nvPr>
        </p:nvSpPr>
        <p:spPr>
          <a:xfrm>
            <a:off x="392907" y="1446610"/>
            <a:ext cx="5893593" cy="1752451"/>
          </a:xfrm>
        </p:spPr>
        <p:txBody>
          <a:bodyPr/>
          <a:lstStyle>
            <a:lvl1pPr marL="0" indent="0" algn="l">
              <a:buNone/>
              <a:defRPr>
                <a:ln>
                  <a:noFill/>
                </a:ln>
                <a:solidFill>
                  <a:schemeClr val="bg1"/>
                </a:solidFill>
                <a:latin typeface="Helvetica Neue"/>
                <a:cs typeface="Helvetica Neu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GB"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5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92906" y="375048"/>
            <a:ext cx="8358188" cy="803672"/>
          </a:xfrm>
        </p:spPr>
        <p:txBody>
          <a:bodyPr/>
          <a:lstStyle>
            <a:lvl1pPr>
              <a:defRPr b="0" i="0">
                <a:solidFill>
                  <a:schemeClr val="bg1"/>
                </a:solidFill>
                <a:latin typeface="Helvetica Neue"/>
                <a:cs typeface="Helvetica Neue"/>
              </a:defRPr>
            </a:lvl1pPr>
          </a:lstStyle>
          <a:p>
            <a:r>
              <a:rPr lang="en-US" smtClean="0"/>
              <a:t>Click to edit Master title style</a:t>
            </a:r>
            <a:endParaRPr lang="en-GB" dirty="0"/>
          </a:p>
        </p:txBody>
      </p:sp>
      <p:sp>
        <p:nvSpPr>
          <p:cNvPr id="6" name="Content Placeholder 5"/>
          <p:cNvSpPr>
            <a:spLocks noGrp="1"/>
          </p:cNvSpPr>
          <p:nvPr>
            <p:ph sz="quarter" idx="10"/>
          </p:nvPr>
        </p:nvSpPr>
        <p:spPr>
          <a:xfrm>
            <a:off x="392112" y="1489075"/>
            <a:ext cx="8358981" cy="45561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emf"/><Relationship Id="rId1" Type="http://schemas.openxmlformats.org/officeDocument/2006/relationships/slideLayout" Target="../slideLayouts/slideLayout2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body" idx="1"/>
          </p:nvPr>
        </p:nvSpPr>
        <p:spPr bwMode="auto">
          <a:xfrm>
            <a:off x="369658" y="1302514"/>
            <a:ext cx="8465344" cy="4759279"/>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35717" tIns="35717" rIns="35717" bIns="35717" numCol="1" anchor="t" anchorCtr="0" compatLnSpc="1">
            <a:prstTxWarp prst="textNoShape">
              <a:avLst/>
            </a:prstTxWarp>
          </a:bodyPr>
          <a:lstStyle/>
          <a:p>
            <a:pPr lvl="0"/>
            <a:r>
              <a:rPr lang="en-US" smtClean="0">
                <a:sym typeface="Corbel" charset="0"/>
              </a:rPr>
              <a:t>Click to edit Master text styles</a:t>
            </a:r>
          </a:p>
          <a:p>
            <a:pPr lvl="1"/>
            <a:r>
              <a:rPr lang="en-US" smtClean="0">
                <a:sym typeface="Corbel" charset="0"/>
              </a:rPr>
              <a:t>Second level</a:t>
            </a:r>
          </a:p>
          <a:p>
            <a:pPr lvl="2"/>
            <a:r>
              <a:rPr lang="en-US" smtClean="0">
                <a:sym typeface="Corbel" charset="0"/>
              </a:rPr>
              <a:t>Third level</a:t>
            </a:r>
          </a:p>
          <a:p>
            <a:pPr lvl="3"/>
            <a:r>
              <a:rPr lang="en-US" smtClean="0">
                <a:sym typeface="Corbel" charset="0"/>
              </a:rPr>
              <a:t>Fourth level</a:t>
            </a:r>
          </a:p>
          <a:p>
            <a:pPr lvl="4"/>
            <a:r>
              <a:rPr lang="en-US" smtClean="0">
                <a:sym typeface="Corbel" charset="0"/>
              </a:rPr>
              <a:t>Fifth level</a:t>
            </a:r>
            <a:endParaRPr lang="en-US" dirty="0">
              <a:sym typeface="Corbel" charset="0"/>
            </a:endParaRPr>
          </a:p>
        </p:txBody>
      </p:sp>
      <p:sp>
        <p:nvSpPr>
          <p:cNvPr id="1026" name="Rectangle 2"/>
          <p:cNvSpPr>
            <a:spLocks noGrp="1" noChangeArrowheads="1"/>
          </p:cNvSpPr>
          <p:nvPr>
            <p:ph type="title"/>
          </p:nvPr>
        </p:nvSpPr>
        <p:spPr bwMode="auto">
          <a:xfrm>
            <a:off x="369658" y="289901"/>
            <a:ext cx="8465344" cy="77688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35717" tIns="35717" rIns="35717" bIns="35717" numCol="1" anchor="t" anchorCtr="0" compatLnSpc="1">
            <a:prstTxWarp prst="textNoShape">
              <a:avLst/>
            </a:prstTxWarp>
          </a:bodyPr>
          <a:lstStyle/>
          <a:p>
            <a:pPr lvl="0"/>
            <a:r>
              <a:rPr lang="en-US" smtClean="0">
                <a:sym typeface="Corbel Bold" charset="0"/>
              </a:rPr>
              <a:t>Click to edit Master title style</a:t>
            </a:r>
            <a:endParaRPr lang="en-US" dirty="0">
              <a:sym typeface="Corbel Bold" charset="0"/>
            </a:endParaRPr>
          </a:p>
        </p:txBody>
      </p:sp>
      <p:sp>
        <p:nvSpPr>
          <p:cNvPr id="3" name="Slide Number Placeholder 2"/>
          <p:cNvSpPr>
            <a:spLocks noGrp="1"/>
          </p:cNvSpPr>
          <p:nvPr>
            <p:ph type="sldNum" sz="quarter" idx="4"/>
          </p:nvPr>
        </p:nvSpPr>
        <p:spPr>
          <a:xfrm>
            <a:off x="319028" y="6356821"/>
            <a:ext cx="499626" cy="365001"/>
          </a:xfrm>
          <a:prstGeom prst="rect">
            <a:avLst/>
          </a:prstGeom>
        </p:spPr>
        <p:txBody>
          <a:bodyPr vert="horz" lIns="64291" tIns="32146" rIns="64291" bIns="32146" rtlCol="0" anchor="ctr"/>
          <a:lstStyle>
            <a:lvl1pPr algn="l">
              <a:defRPr sz="800">
                <a:solidFill>
                  <a:schemeClr val="tx1"/>
                </a:solidFill>
              </a:defRPr>
            </a:lvl1pPr>
          </a:lstStyle>
          <a:p>
            <a:fld id="{694281FF-D2E6-6F46-8B60-10F66C396F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85" r:id="rId6"/>
    <p:sldLayoutId id="2147483676" r:id="rId7"/>
    <p:sldLayoutId id="2147483666" r:id="rId8"/>
    <p:sldLayoutId id="2147483677" r:id="rId9"/>
    <p:sldLayoutId id="2147483678" r:id="rId10"/>
    <p:sldLayoutId id="2147483680" r:id="rId11"/>
    <p:sldLayoutId id="2147483681" r:id="rId12"/>
    <p:sldLayoutId id="2147483667" r:id="rId13"/>
    <p:sldLayoutId id="2147483669" r:id="rId14"/>
    <p:sldLayoutId id="2147483670" r:id="rId15"/>
    <p:sldLayoutId id="2147483671" r:id="rId16"/>
    <p:sldLayoutId id="2147483672" r:id="rId17"/>
    <p:sldLayoutId id="2147483673" r:id="rId18"/>
    <p:sldLayoutId id="2147483674" r:id="rId19"/>
    <p:sldLayoutId id="2147483687" r:id="rId20"/>
    <p:sldLayoutId id="2147483688" r:id="rId21"/>
  </p:sldLayoutIdLst>
  <p:transition/>
  <p:timing>
    <p:tnLst>
      <p:par>
        <p:cTn id="1" dur="indefinite" restart="never" nodeType="tmRoot"/>
      </p:par>
    </p:tnLst>
  </p:timing>
  <p:txStyles>
    <p:titleStyle>
      <a:lvl1pPr algn="l" rtl="0" eaLnBrk="1" fontAlgn="base" hangingPunct="1">
        <a:spcBef>
          <a:spcPct val="0"/>
        </a:spcBef>
        <a:spcAft>
          <a:spcPct val="0"/>
        </a:spcAft>
        <a:defRPr sz="3400" b="0" i="0">
          <a:solidFill>
            <a:schemeClr val="accent2"/>
          </a:solidFill>
          <a:latin typeface="Helvetica Neue"/>
          <a:ea typeface="+mj-ea"/>
          <a:cs typeface="Helvetica Neue"/>
          <a:sym typeface="Corbel Bold" charset="0"/>
        </a:defRPr>
      </a:lvl1pPr>
      <a:lvl2pPr algn="l" rtl="0" eaLnBrk="1" fontAlgn="base" hangingPunct="1">
        <a:spcBef>
          <a:spcPct val="0"/>
        </a:spcBef>
        <a:spcAft>
          <a:spcPct val="0"/>
        </a:spcAft>
        <a:defRPr sz="3800">
          <a:solidFill>
            <a:srgbClr val="002B70"/>
          </a:solidFill>
          <a:latin typeface="Corbel Bold" charset="0"/>
          <a:ea typeface="ヒラギノ角ゴ ProN W6" charset="0"/>
          <a:cs typeface="ヒラギノ角ゴ ProN W6" charset="0"/>
          <a:sym typeface="Corbel Bold" charset="0"/>
        </a:defRPr>
      </a:lvl2pPr>
      <a:lvl3pPr algn="l" rtl="0" eaLnBrk="1" fontAlgn="base" hangingPunct="1">
        <a:spcBef>
          <a:spcPct val="0"/>
        </a:spcBef>
        <a:spcAft>
          <a:spcPct val="0"/>
        </a:spcAft>
        <a:defRPr sz="3800">
          <a:solidFill>
            <a:srgbClr val="002B70"/>
          </a:solidFill>
          <a:latin typeface="Corbel Bold" charset="0"/>
          <a:ea typeface="ヒラギノ角ゴ ProN W6" charset="0"/>
          <a:cs typeface="ヒラギノ角ゴ ProN W6" charset="0"/>
          <a:sym typeface="Corbel Bold" charset="0"/>
        </a:defRPr>
      </a:lvl3pPr>
      <a:lvl4pPr algn="l" rtl="0" eaLnBrk="1" fontAlgn="base" hangingPunct="1">
        <a:spcBef>
          <a:spcPct val="0"/>
        </a:spcBef>
        <a:spcAft>
          <a:spcPct val="0"/>
        </a:spcAft>
        <a:defRPr sz="3800">
          <a:solidFill>
            <a:srgbClr val="002B70"/>
          </a:solidFill>
          <a:latin typeface="Corbel Bold" charset="0"/>
          <a:ea typeface="ヒラギノ角ゴ ProN W6" charset="0"/>
          <a:cs typeface="ヒラギノ角ゴ ProN W6" charset="0"/>
          <a:sym typeface="Corbel Bold" charset="0"/>
        </a:defRPr>
      </a:lvl4pPr>
      <a:lvl5pPr algn="l" rtl="0" eaLnBrk="1" fontAlgn="base" hangingPunct="1">
        <a:spcBef>
          <a:spcPct val="0"/>
        </a:spcBef>
        <a:spcAft>
          <a:spcPct val="0"/>
        </a:spcAft>
        <a:defRPr sz="3800">
          <a:solidFill>
            <a:srgbClr val="002B70"/>
          </a:solidFill>
          <a:latin typeface="Corbel Bold" charset="0"/>
          <a:ea typeface="ヒラギノ角ゴ ProN W6" charset="0"/>
          <a:cs typeface="ヒラギノ角ゴ ProN W6" charset="0"/>
          <a:sym typeface="Corbel Bold" charset="0"/>
        </a:defRPr>
      </a:lvl5pPr>
      <a:lvl6pPr marL="321457" algn="l" rtl="0" eaLnBrk="1" fontAlgn="base" hangingPunct="1">
        <a:spcBef>
          <a:spcPct val="0"/>
        </a:spcBef>
        <a:spcAft>
          <a:spcPct val="0"/>
        </a:spcAft>
        <a:defRPr sz="3800">
          <a:solidFill>
            <a:srgbClr val="002B70"/>
          </a:solidFill>
          <a:latin typeface="Corbel Bold" charset="0"/>
          <a:ea typeface="ヒラギノ角ゴ ProN W6" charset="0"/>
          <a:cs typeface="ヒラギノ角ゴ ProN W6" charset="0"/>
          <a:sym typeface="Corbel Bold" charset="0"/>
        </a:defRPr>
      </a:lvl6pPr>
      <a:lvl7pPr marL="642915" algn="l" rtl="0" eaLnBrk="1" fontAlgn="base" hangingPunct="1">
        <a:spcBef>
          <a:spcPct val="0"/>
        </a:spcBef>
        <a:spcAft>
          <a:spcPct val="0"/>
        </a:spcAft>
        <a:defRPr sz="3800">
          <a:solidFill>
            <a:srgbClr val="002B70"/>
          </a:solidFill>
          <a:latin typeface="Corbel Bold" charset="0"/>
          <a:ea typeface="ヒラギノ角ゴ ProN W6" charset="0"/>
          <a:cs typeface="ヒラギノ角ゴ ProN W6" charset="0"/>
          <a:sym typeface="Corbel Bold" charset="0"/>
        </a:defRPr>
      </a:lvl7pPr>
      <a:lvl8pPr marL="964372" algn="l" rtl="0" eaLnBrk="1" fontAlgn="base" hangingPunct="1">
        <a:spcBef>
          <a:spcPct val="0"/>
        </a:spcBef>
        <a:spcAft>
          <a:spcPct val="0"/>
        </a:spcAft>
        <a:defRPr sz="3800">
          <a:solidFill>
            <a:srgbClr val="002B70"/>
          </a:solidFill>
          <a:latin typeface="Corbel Bold" charset="0"/>
          <a:ea typeface="ヒラギノ角ゴ ProN W6" charset="0"/>
          <a:cs typeface="ヒラギノ角ゴ ProN W6" charset="0"/>
          <a:sym typeface="Corbel Bold" charset="0"/>
        </a:defRPr>
      </a:lvl8pPr>
      <a:lvl9pPr marL="1285829" algn="l" rtl="0" eaLnBrk="1" fontAlgn="base" hangingPunct="1">
        <a:spcBef>
          <a:spcPct val="0"/>
        </a:spcBef>
        <a:spcAft>
          <a:spcPct val="0"/>
        </a:spcAft>
        <a:defRPr sz="3800">
          <a:solidFill>
            <a:srgbClr val="002B70"/>
          </a:solidFill>
          <a:latin typeface="Corbel Bold" charset="0"/>
          <a:ea typeface="ヒラギノ角ゴ ProN W6" charset="0"/>
          <a:cs typeface="ヒラギノ角ゴ ProN W6" charset="0"/>
          <a:sym typeface="Corbel Bold" charset="0"/>
        </a:defRPr>
      </a:lvl9pPr>
    </p:titleStyle>
    <p:bodyStyle>
      <a:lvl1pPr marL="203143" indent="-203143" algn="l" rtl="0" eaLnBrk="1" fontAlgn="base" hangingPunct="1">
        <a:spcBef>
          <a:spcPct val="0"/>
        </a:spcBef>
        <a:spcAft>
          <a:spcPct val="0"/>
        </a:spcAft>
        <a:buFont typeface="Arial"/>
        <a:buChar char="•"/>
        <a:defRPr sz="2500" b="0" i="0">
          <a:solidFill>
            <a:schemeClr val="bg2"/>
          </a:solidFill>
          <a:latin typeface="Helvetica Neue"/>
          <a:ea typeface="+mn-ea"/>
          <a:cs typeface="Helvetica Neue"/>
          <a:sym typeface="Corbel" charset="0"/>
        </a:defRPr>
      </a:lvl1pPr>
      <a:lvl2pPr marL="476605" indent="-203143" algn="l" rtl="0" eaLnBrk="1" fontAlgn="base" hangingPunct="1">
        <a:spcBef>
          <a:spcPct val="0"/>
        </a:spcBef>
        <a:spcAft>
          <a:spcPts val="422"/>
        </a:spcAft>
        <a:buFont typeface="Lucida Grande"/>
        <a:buChar char="-"/>
        <a:tabLst/>
        <a:defRPr sz="2000" b="0" i="0">
          <a:solidFill>
            <a:schemeClr val="bg2"/>
          </a:solidFill>
          <a:latin typeface="Helvetica Neue"/>
          <a:ea typeface="+mn-ea"/>
          <a:cs typeface="Helvetica Neue"/>
          <a:sym typeface="Corbel" charset="0"/>
        </a:defRPr>
      </a:lvl2pPr>
      <a:lvl3pPr marL="760113" indent="-202027" algn="l" rtl="0" eaLnBrk="1" fontAlgn="base" hangingPunct="1">
        <a:spcBef>
          <a:spcPct val="0"/>
        </a:spcBef>
        <a:spcAft>
          <a:spcPts val="422"/>
        </a:spcAft>
        <a:buFont typeface="Arial"/>
        <a:buChar char="•"/>
        <a:tabLst/>
        <a:defRPr sz="1700" b="0" i="0">
          <a:solidFill>
            <a:schemeClr val="bg2"/>
          </a:solidFill>
          <a:latin typeface="Helvetica Neue"/>
          <a:ea typeface="+mn-ea"/>
          <a:cs typeface="Helvetica Neue"/>
          <a:sym typeface="Corbel" charset="0"/>
        </a:defRPr>
      </a:lvl3pPr>
      <a:lvl4pPr marL="1038039" indent="-203143" algn="l" rtl="0" eaLnBrk="1" fontAlgn="base" hangingPunct="1">
        <a:spcBef>
          <a:spcPct val="0"/>
        </a:spcBef>
        <a:spcAft>
          <a:spcPts val="422"/>
        </a:spcAft>
        <a:buFont typeface="Lucida Grande"/>
        <a:buChar char="-"/>
        <a:tabLst/>
        <a:defRPr sz="1400" b="0" i="0">
          <a:solidFill>
            <a:schemeClr val="bg2"/>
          </a:solidFill>
          <a:latin typeface="Helvetica Neue"/>
          <a:ea typeface="+mn-ea"/>
          <a:cs typeface="Helvetica Neue"/>
          <a:sym typeface="Corbel" charset="0"/>
        </a:defRPr>
      </a:lvl4pPr>
      <a:lvl5pPr marL="1286946" indent="-203143" algn="l" rtl="0" eaLnBrk="1" fontAlgn="base" hangingPunct="1">
        <a:spcBef>
          <a:spcPct val="0"/>
        </a:spcBef>
        <a:spcAft>
          <a:spcPts val="422"/>
        </a:spcAft>
        <a:buFont typeface="Arial"/>
        <a:buChar char="•"/>
        <a:defRPr b="0" i="0" baseline="0">
          <a:solidFill>
            <a:schemeClr val="bg2"/>
          </a:solidFill>
          <a:latin typeface="Helvetica Neue"/>
          <a:ea typeface="+mn-ea"/>
          <a:cs typeface="Helvetica Neue"/>
          <a:sym typeface="Corbel" charset="0"/>
        </a:defRPr>
      </a:lvl5pPr>
      <a:lvl6pPr marL="321457" algn="l" rtl="0" eaLnBrk="1" fontAlgn="base" hangingPunct="1">
        <a:spcBef>
          <a:spcPct val="0"/>
        </a:spcBef>
        <a:spcAft>
          <a:spcPct val="0"/>
        </a:spcAft>
        <a:defRPr>
          <a:solidFill>
            <a:srgbClr val="333333"/>
          </a:solidFill>
          <a:latin typeface="+mn-lt"/>
          <a:ea typeface="+mn-ea"/>
          <a:cs typeface="+mn-cs"/>
          <a:sym typeface="Corbel" charset="0"/>
        </a:defRPr>
      </a:lvl6pPr>
      <a:lvl7pPr marL="642915" algn="l" rtl="0" eaLnBrk="1" fontAlgn="base" hangingPunct="1">
        <a:spcBef>
          <a:spcPct val="0"/>
        </a:spcBef>
        <a:spcAft>
          <a:spcPct val="0"/>
        </a:spcAft>
        <a:defRPr>
          <a:solidFill>
            <a:srgbClr val="333333"/>
          </a:solidFill>
          <a:latin typeface="+mn-lt"/>
          <a:ea typeface="+mn-ea"/>
          <a:cs typeface="+mn-cs"/>
          <a:sym typeface="Corbel" charset="0"/>
        </a:defRPr>
      </a:lvl7pPr>
      <a:lvl8pPr marL="964372" algn="l" rtl="0" eaLnBrk="1" fontAlgn="base" hangingPunct="1">
        <a:spcBef>
          <a:spcPct val="0"/>
        </a:spcBef>
        <a:spcAft>
          <a:spcPct val="0"/>
        </a:spcAft>
        <a:defRPr>
          <a:solidFill>
            <a:srgbClr val="333333"/>
          </a:solidFill>
          <a:latin typeface="+mn-lt"/>
          <a:ea typeface="+mn-ea"/>
          <a:cs typeface="+mn-cs"/>
          <a:sym typeface="Corbel" charset="0"/>
        </a:defRPr>
      </a:lvl8pPr>
      <a:lvl9pPr marL="1285829" algn="l" rtl="0" eaLnBrk="1" fontAlgn="base" hangingPunct="1">
        <a:spcBef>
          <a:spcPct val="0"/>
        </a:spcBef>
        <a:spcAft>
          <a:spcPct val="0"/>
        </a:spcAft>
        <a:defRPr>
          <a:solidFill>
            <a:srgbClr val="333333"/>
          </a:solidFill>
          <a:latin typeface="+mn-lt"/>
          <a:ea typeface="+mn-ea"/>
          <a:cs typeface="+mn-cs"/>
          <a:sym typeface="Corbel"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bwMode="auto">
          <a:xfrm>
            <a:off x="893330" y="177894"/>
            <a:ext cx="7357341" cy="1714500"/>
          </a:xfrm>
          <a:prstGeom prst="rect">
            <a:avLst/>
          </a:prstGeom>
          <a:noFill/>
          <a:ln w="12700">
            <a:noFill/>
            <a:miter lim="800000"/>
            <a:headEnd/>
            <a:tailEnd/>
          </a:ln>
        </p:spPr>
        <p:txBody>
          <a:bodyPr vert="horz" wrap="square" lIns="35708" tIns="35708" rIns="35708" bIns="35708" numCol="1" anchor="ctr" anchorCtr="0" compatLnSpc="1">
            <a:prstTxWarp prst="textNoShape">
              <a:avLst/>
            </a:prstTxWarp>
          </a:bodyPr>
          <a:lstStyle/>
          <a:p>
            <a:pPr lvl="0"/>
            <a:r>
              <a:rPr lang="en-US">
                <a:sym typeface="Gill Sans" charset="0"/>
              </a:rPr>
              <a:t>Click to edit Master title style</a:t>
            </a:r>
          </a:p>
        </p:txBody>
      </p:sp>
      <p:sp>
        <p:nvSpPr>
          <p:cNvPr id="25603" name="Rectangle 2"/>
          <p:cNvSpPr>
            <a:spLocks noGrp="1" noChangeArrowheads="1"/>
          </p:cNvSpPr>
          <p:nvPr>
            <p:ph type="body" idx="1"/>
          </p:nvPr>
        </p:nvSpPr>
        <p:spPr bwMode="auto">
          <a:xfrm>
            <a:off x="893330" y="1947022"/>
            <a:ext cx="7357341" cy="4018710"/>
          </a:xfrm>
          <a:prstGeom prst="rect">
            <a:avLst/>
          </a:prstGeom>
          <a:noFill/>
          <a:ln w="12700">
            <a:noFill/>
            <a:miter lim="800000"/>
            <a:headEnd/>
            <a:tailEnd/>
          </a:ln>
        </p:spPr>
        <p:txBody>
          <a:bodyPr vert="horz" wrap="square" lIns="35708" tIns="35708" rIns="35708" bIns="35708"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pic>
        <p:nvPicPr>
          <p:cNvPr id="5" name="Picture 4" descr="acquia_white.eps"/>
          <p:cNvPicPr>
            <a:picLocks noChangeAspect="1"/>
          </p:cNvPicPr>
          <p:nvPr userDrawn="1"/>
        </p:nvPicPr>
        <p:blipFill>
          <a:blip r:embed="rId4"/>
          <a:stretch>
            <a:fillRect/>
          </a:stretch>
        </p:blipFill>
        <p:spPr>
          <a:xfrm>
            <a:off x="7273636" y="6396061"/>
            <a:ext cx="1801091" cy="361086"/>
          </a:xfrm>
          <a:prstGeom prst="rect">
            <a:avLst/>
          </a:prstGeom>
        </p:spPr>
      </p:pic>
    </p:spTree>
  </p:cSld>
  <p:clrMap bg1="dk2" tx1="lt1" bg2="dk1" tx2="lt2" accent1="accent1" accent2="accent2" accent3="accent3" accent4="accent4" accent5="accent5" accent6="accent6" hlink="hlink" folHlink="folHlink"/>
  <p:sldLayoutIdLst>
    <p:sldLayoutId id="2147483684" r:id="rId1"/>
  </p:sldLayoutIdLst>
  <p:transition/>
  <p:txStyles>
    <p:titleStyle>
      <a:lvl1pPr algn="ctr" rtl="0" eaLnBrk="0" fontAlgn="base" hangingPunct="0">
        <a:spcBef>
          <a:spcPct val="0"/>
        </a:spcBef>
        <a:spcAft>
          <a:spcPct val="0"/>
        </a:spcAft>
        <a:defRPr sz="5900">
          <a:solidFill>
            <a:schemeClr val="tx1"/>
          </a:solidFill>
          <a:latin typeface="+mj-lt"/>
          <a:ea typeface="+mj-ea"/>
          <a:cs typeface="+mj-cs"/>
          <a:sym typeface="Gill Sans" charset="0"/>
        </a:defRPr>
      </a:lvl1pPr>
      <a:lvl2pPr algn="ctr" rtl="0" eaLnBrk="0" fontAlgn="base" hangingPunct="0">
        <a:spcBef>
          <a:spcPct val="0"/>
        </a:spcBef>
        <a:spcAft>
          <a:spcPct val="0"/>
        </a:spcAft>
        <a:defRPr sz="5900">
          <a:solidFill>
            <a:schemeClr val="tx1"/>
          </a:solidFill>
          <a:latin typeface="Gill Sans" charset="0"/>
          <a:ea typeface="ヒラギノ角ゴ ProN W3" charset="-128"/>
          <a:cs typeface="ヒラギノ角ゴ ProN W3" charset="-128"/>
          <a:sym typeface="Gill Sans" charset="0"/>
        </a:defRPr>
      </a:lvl2pPr>
      <a:lvl3pPr algn="ctr" rtl="0" eaLnBrk="0" fontAlgn="base" hangingPunct="0">
        <a:spcBef>
          <a:spcPct val="0"/>
        </a:spcBef>
        <a:spcAft>
          <a:spcPct val="0"/>
        </a:spcAft>
        <a:defRPr sz="5900">
          <a:solidFill>
            <a:schemeClr val="tx1"/>
          </a:solidFill>
          <a:latin typeface="Gill Sans" charset="0"/>
          <a:ea typeface="ヒラギノ角ゴ ProN W3" charset="-128"/>
          <a:cs typeface="ヒラギノ角ゴ ProN W3" charset="-128"/>
          <a:sym typeface="Gill Sans" charset="0"/>
        </a:defRPr>
      </a:lvl3pPr>
      <a:lvl4pPr algn="ctr" rtl="0" eaLnBrk="0" fontAlgn="base" hangingPunct="0">
        <a:spcBef>
          <a:spcPct val="0"/>
        </a:spcBef>
        <a:spcAft>
          <a:spcPct val="0"/>
        </a:spcAft>
        <a:defRPr sz="5900">
          <a:solidFill>
            <a:schemeClr val="tx1"/>
          </a:solidFill>
          <a:latin typeface="Gill Sans" charset="0"/>
          <a:ea typeface="ヒラギノ角ゴ ProN W3" charset="-128"/>
          <a:cs typeface="ヒラギノ角ゴ ProN W3" charset="-128"/>
          <a:sym typeface="Gill Sans" charset="0"/>
        </a:defRPr>
      </a:lvl4pPr>
      <a:lvl5pPr algn="ctr" rtl="0" eaLnBrk="0" fontAlgn="base" hangingPunct="0">
        <a:spcBef>
          <a:spcPct val="0"/>
        </a:spcBef>
        <a:spcAft>
          <a:spcPct val="0"/>
        </a:spcAft>
        <a:defRPr sz="5900">
          <a:solidFill>
            <a:schemeClr val="tx1"/>
          </a:solidFill>
          <a:latin typeface="Gill Sans" charset="0"/>
          <a:ea typeface="ヒラギノ角ゴ ProN W3" charset="-128"/>
          <a:cs typeface="ヒラギノ角ゴ ProN W3" charset="-128"/>
          <a:sym typeface="Gill Sans" charset="0"/>
        </a:defRPr>
      </a:lvl5pPr>
      <a:lvl6pPr marL="321374" algn="ctr" rtl="0" fontAlgn="base">
        <a:spcBef>
          <a:spcPct val="0"/>
        </a:spcBef>
        <a:spcAft>
          <a:spcPct val="0"/>
        </a:spcAft>
        <a:defRPr sz="5900">
          <a:solidFill>
            <a:schemeClr val="tx1"/>
          </a:solidFill>
          <a:latin typeface="Gill Sans" charset="0"/>
          <a:ea typeface="ヒラギノ角ゴ ProN W3" charset="-128"/>
          <a:cs typeface="ヒラギノ角ゴ ProN W3" charset="-128"/>
          <a:sym typeface="Gill Sans" charset="0"/>
        </a:defRPr>
      </a:lvl6pPr>
      <a:lvl7pPr marL="642750" algn="ctr" rtl="0" fontAlgn="base">
        <a:spcBef>
          <a:spcPct val="0"/>
        </a:spcBef>
        <a:spcAft>
          <a:spcPct val="0"/>
        </a:spcAft>
        <a:defRPr sz="5900">
          <a:solidFill>
            <a:schemeClr val="tx1"/>
          </a:solidFill>
          <a:latin typeface="Gill Sans" charset="0"/>
          <a:ea typeface="ヒラギノ角ゴ ProN W3" charset="-128"/>
          <a:cs typeface="ヒラギノ角ゴ ProN W3" charset="-128"/>
          <a:sym typeface="Gill Sans" charset="0"/>
        </a:defRPr>
      </a:lvl7pPr>
      <a:lvl8pPr marL="964124" algn="ctr" rtl="0" fontAlgn="base">
        <a:spcBef>
          <a:spcPct val="0"/>
        </a:spcBef>
        <a:spcAft>
          <a:spcPct val="0"/>
        </a:spcAft>
        <a:defRPr sz="5900">
          <a:solidFill>
            <a:schemeClr val="tx1"/>
          </a:solidFill>
          <a:latin typeface="Gill Sans" charset="0"/>
          <a:ea typeface="ヒラギノ角ゴ ProN W3" charset="-128"/>
          <a:cs typeface="ヒラギノ角ゴ ProN W3" charset="-128"/>
          <a:sym typeface="Gill Sans" charset="0"/>
        </a:defRPr>
      </a:lvl8pPr>
      <a:lvl9pPr marL="1285500" algn="ctr" rtl="0" fontAlgn="base">
        <a:spcBef>
          <a:spcPct val="0"/>
        </a:spcBef>
        <a:spcAft>
          <a:spcPct val="0"/>
        </a:spcAft>
        <a:defRPr sz="5900">
          <a:solidFill>
            <a:schemeClr val="tx1"/>
          </a:solidFill>
          <a:latin typeface="Gill Sans" charset="0"/>
          <a:ea typeface="ヒラギノ角ゴ ProN W3" charset="-128"/>
          <a:cs typeface="ヒラギノ角ゴ ProN W3" charset="-128"/>
          <a:sym typeface="Gill Sans" charset="0"/>
        </a:defRPr>
      </a:lvl9pPr>
    </p:titleStyle>
    <p:bodyStyle>
      <a:lvl1pPr marL="586944" indent="-400319" algn="l" rtl="0" eaLnBrk="0" fontAlgn="base" hangingPunct="0">
        <a:spcBef>
          <a:spcPts val="1683"/>
        </a:spcBef>
        <a:spcAft>
          <a:spcPct val="0"/>
        </a:spcAft>
        <a:buSzPct val="171000"/>
        <a:buFont typeface="Gill Sans" charset="0"/>
        <a:buChar char="•"/>
        <a:defRPr sz="3000">
          <a:solidFill>
            <a:schemeClr val="tx1"/>
          </a:solidFill>
          <a:latin typeface="+mn-lt"/>
          <a:ea typeface="+mn-ea"/>
          <a:cs typeface="+mn-cs"/>
          <a:sym typeface="Gill Sans" charset="0"/>
        </a:defRPr>
      </a:lvl1pPr>
      <a:lvl2pPr marL="898937" indent="-400319" algn="l" rtl="0" eaLnBrk="0" fontAlgn="base" hangingPunct="0">
        <a:spcBef>
          <a:spcPts val="1683"/>
        </a:spcBef>
        <a:spcAft>
          <a:spcPct val="0"/>
        </a:spcAft>
        <a:buSzPct val="171000"/>
        <a:buFont typeface="Gill Sans" charset="0"/>
        <a:buChar char="•"/>
        <a:defRPr sz="3000">
          <a:solidFill>
            <a:schemeClr val="tx1"/>
          </a:solidFill>
          <a:latin typeface="+mn-lt"/>
          <a:ea typeface="+mn-ea"/>
          <a:cs typeface="+mn-cs"/>
          <a:sym typeface="Gill Sans" charset="0"/>
        </a:defRPr>
      </a:lvl2pPr>
      <a:lvl3pPr marL="1212354" indent="-400319" algn="l" rtl="0" eaLnBrk="0" fontAlgn="base" hangingPunct="0">
        <a:spcBef>
          <a:spcPts val="1683"/>
        </a:spcBef>
        <a:spcAft>
          <a:spcPct val="0"/>
        </a:spcAft>
        <a:buSzPct val="171000"/>
        <a:buFont typeface="Gill Sans" charset="0"/>
        <a:buChar char="•"/>
        <a:defRPr sz="3000">
          <a:solidFill>
            <a:schemeClr val="tx1"/>
          </a:solidFill>
          <a:latin typeface="+mn-lt"/>
          <a:ea typeface="+mn-ea"/>
          <a:cs typeface="+mn-cs"/>
          <a:sym typeface="Gill Sans" charset="0"/>
        </a:defRPr>
      </a:lvl3pPr>
      <a:lvl4pPr marL="1524346" indent="-400319" algn="l" rtl="0" eaLnBrk="0" fontAlgn="base" hangingPunct="0">
        <a:spcBef>
          <a:spcPts val="1683"/>
        </a:spcBef>
        <a:spcAft>
          <a:spcPct val="0"/>
        </a:spcAft>
        <a:buSzPct val="171000"/>
        <a:buFont typeface="Gill Sans" charset="0"/>
        <a:buChar char="•"/>
        <a:defRPr sz="3000">
          <a:solidFill>
            <a:schemeClr val="tx1"/>
          </a:solidFill>
          <a:latin typeface="+mn-lt"/>
          <a:ea typeface="+mn-ea"/>
          <a:cs typeface="+mn-cs"/>
          <a:sym typeface="Gill Sans" charset="0"/>
        </a:defRPr>
      </a:lvl4pPr>
      <a:lvl5pPr marL="1837763" indent="-400319" algn="l" rtl="0" eaLnBrk="0" fontAlgn="base" hangingPunct="0">
        <a:spcBef>
          <a:spcPts val="1683"/>
        </a:spcBef>
        <a:spcAft>
          <a:spcPct val="0"/>
        </a:spcAft>
        <a:buSzPct val="171000"/>
        <a:buFont typeface="Gill Sans" charset="0"/>
        <a:buChar char="•"/>
        <a:defRPr sz="3000">
          <a:solidFill>
            <a:schemeClr val="tx1"/>
          </a:solidFill>
          <a:latin typeface="+mn-lt"/>
          <a:ea typeface="+mn-ea"/>
          <a:cs typeface="+mn-cs"/>
          <a:sym typeface="Gill Sans" charset="0"/>
        </a:defRPr>
      </a:lvl5pPr>
      <a:lvl6pPr marL="2160355" indent="-401718" algn="l" rtl="0" fontAlgn="base">
        <a:spcBef>
          <a:spcPts val="1686"/>
        </a:spcBef>
        <a:spcAft>
          <a:spcPct val="0"/>
        </a:spcAft>
        <a:buSzPct val="171000"/>
        <a:buFont typeface="Gill Sans" charset="0"/>
        <a:buChar char="•"/>
        <a:defRPr sz="3000">
          <a:solidFill>
            <a:schemeClr val="tx1"/>
          </a:solidFill>
          <a:latin typeface="+mn-lt"/>
          <a:ea typeface="+mn-ea"/>
          <a:cs typeface="+mn-cs"/>
          <a:sym typeface="Gill Sans" charset="0"/>
        </a:defRPr>
      </a:lvl6pPr>
      <a:lvl7pPr marL="2481729" indent="-401718" algn="l" rtl="0" fontAlgn="base">
        <a:spcBef>
          <a:spcPts val="1686"/>
        </a:spcBef>
        <a:spcAft>
          <a:spcPct val="0"/>
        </a:spcAft>
        <a:buSzPct val="171000"/>
        <a:buFont typeface="Gill Sans" charset="0"/>
        <a:buChar char="•"/>
        <a:defRPr sz="3000">
          <a:solidFill>
            <a:schemeClr val="tx1"/>
          </a:solidFill>
          <a:latin typeface="+mn-lt"/>
          <a:ea typeface="+mn-ea"/>
          <a:cs typeface="+mn-cs"/>
          <a:sym typeface="Gill Sans" charset="0"/>
        </a:defRPr>
      </a:lvl7pPr>
      <a:lvl8pPr marL="2803105" indent="-401718" algn="l" rtl="0" fontAlgn="base">
        <a:spcBef>
          <a:spcPts val="1686"/>
        </a:spcBef>
        <a:spcAft>
          <a:spcPct val="0"/>
        </a:spcAft>
        <a:buSzPct val="171000"/>
        <a:buFont typeface="Gill Sans" charset="0"/>
        <a:buChar char="•"/>
        <a:defRPr sz="3000">
          <a:solidFill>
            <a:schemeClr val="tx1"/>
          </a:solidFill>
          <a:latin typeface="+mn-lt"/>
          <a:ea typeface="+mn-ea"/>
          <a:cs typeface="+mn-cs"/>
          <a:sym typeface="Gill Sans" charset="0"/>
        </a:defRPr>
      </a:lvl8pPr>
      <a:lvl9pPr marL="3124479" indent="-401718" algn="l" rtl="0" fontAlgn="base">
        <a:spcBef>
          <a:spcPts val="1686"/>
        </a:spcBef>
        <a:spcAft>
          <a:spcPct val="0"/>
        </a:spcAft>
        <a:buSzPct val="171000"/>
        <a:buFont typeface="Gill Sans" charset="0"/>
        <a:buChar char="•"/>
        <a:defRPr sz="3000">
          <a:solidFill>
            <a:schemeClr val="tx1"/>
          </a:solidFill>
          <a:latin typeface="+mn-lt"/>
          <a:ea typeface="+mn-ea"/>
          <a:cs typeface="+mn-cs"/>
          <a:sym typeface="Gill Sans" charset="0"/>
        </a:defRPr>
      </a:lvl9pPr>
    </p:bodyStyle>
    <p:otherStyle>
      <a:defPPr>
        <a:defRPr lang="en-US"/>
      </a:defPPr>
      <a:lvl1pPr marL="0" algn="l" defTabSz="321374" rtl="0" eaLnBrk="1" latinLnBrk="0" hangingPunct="1">
        <a:defRPr sz="1300" kern="1200">
          <a:solidFill>
            <a:schemeClr val="tx1"/>
          </a:solidFill>
          <a:latin typeface="+mn-lt"/>
          <a:ea typeface="+mn-ea"/>
          <a:cs typeface="+mn-cs"/>
        </a:defRPr>
      </a:lvl1pPr>
      <a:lvl2pPr marL="321374" algn="l" defTabSz="321374" rtl="0" eaLnBrk="1" latinLnBrk="0" hangingPunct="1">
        <a:defRPr sz="1300" kern="1200">
          <a:solidFill>
            <a:schemeClr val="tx1"/>
          </a:solidFill>
          <a:latin typeface="+mn-lt"/>
          <a:ea typeface="+mn-ea"/>
          <a:cs typeface="+mn-cs"/>
        </a:defRPr>
      </a:lvl2pPr>
      <a:lvl3pPr marL="642750" algn="l" defTabSz="321374" rtl="0" eaLnBrk="1" latinLnBrk="0" hangingPunct="1">
        <a:defRPr sz="1300" kern="1200">
          <a:solidFill>
            <a:schemeClr val="tx1"/>
          </a:solidFill>
          <a:latin typeface="+mn-lt"/>
          <a:ea typeface="+mn-ea"/>
          <a:cs typeface="+mn-cs"/>
        </a:defRPr>
      </a:lvl3pPr>
      <a:lvl4pPr marL="964124" algn="l" defTabSz="321374" rtl="0" eaLnBrk="1" latinLnBrk="0" hangingPunct="1">
        <a:defRPr sz="1300" kern="1200">
          <a:solidFill>
            <a:schemeClr val="tx1"/>
          </a:solidFill>
          <a:latin typeface="+mn-lt"/>
          <a:ea typeface="+mn-ea"/>
          <a:cs typeface="+mn-cs"/>
        </a:defRPr>
      </a:lvl4pPr>
      <a:lvl5pPr marL="1285500" algn="l" defTabSz="321374" rtl="0" eaLnBrk="1" latinLnBrk="0" hangingPunct="1">
        <a:defRPr sz="1300" kern="1200">
          <a:solidFill>
            <a:schemeClr val="tx1"/>
          </a:solidFill>
          <a:latin typeface="+mn-lt"/>
          <a:ea typeface="+mn-ea"/>
          <a:cs typeface="+mn-cs"/>
        </a:defRPr>
      </a:lvl5pPr>
      <a:lvl6pPr marL="1606875" algn="l" defTabSz="321374" rtl="0" eaLnBrk="1" latinLnBrk="0" hangingPunct="1">
        <a:defRPr sz="1300" kern="1200">
          <a:solidFill>
            <a:schemeClr val="tx1"/>
          </a:solidFill>
          <a:latin typeface="+mn-lt"/>
          <a:ea typeface="+mn-ea"/>
          <a:cs typeface="+mn-cs"/>
        </a:defRPr>
      </a:lvl6pPr>
      <a:lvl7pPr marL="1928251" algn="l" defTabSz="321374" rtl="0" eaLnBrk="1" latinLnBrk="0" hangingPunct="1">
        <a:defRPr sz="1300" kern="1200">
          <a:solidFill>
            <a:schemeClr val="tx1"/>
          </a:solidFill>
          <a:latin typeface="+mn-lt"/>
          <a:ea typeface="+mn-ea"/>
          <a:cs typeface="+mn-cs"/>
        </a:defRPr>
      </a:lvl7pPr>
      <a:lvl8pPr marL="2249625" algn="l" defTabSz="321374" rtl="0" eaLnBrk="1" latinLnBrk="0" hangingPunct="1">
        <a:defRPr sz="1300" kern="1200">
          <a:solidFill>
            <a:schemeClr val="tx1"/>
          </a:solidFill>
          <a:latin typeface="+mn-lt"/>
          <a:ea typeface="+mn-ea"/>
          <a:cs typeface="+mn-cs"/>
        </a:defRPr>
      </a:lvl8pPr>
      <a:lvl9pPr marL="2571001" algn="l" defTabSz="321374"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2.emf"/><Relationship Id="rId5" Type="http://schemas.openxmlformats.org/officeDocument/2006/relationships/image" Target="../media/image53.png"/><Relationship Id="rId6" Type="http://schemas.openxmlformats.org/officeDocument/2006/relationships/comments" Target="../comments/comment1.xml"/><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9" Type="http://schemas.openxmlformats.org/officeDocument/2006/relationships/image" Target="../media/image61.png"/><Relationship Id="rId20" Type="http://schemas.openxmlformats.org/officeDocument/2006/relationships/image" Target="../media/image69.png"/><Relationship Id="rId21" Type="http://schemas.openxmlformats.org/officeDocument/2006/relationships/image" Target="../media/image70.png"/><Relationship Id="rId22" Type="http://schemas.openxmlformats.org/officeDocument/2006/relationships/image" Target="../media/image71.png"/><Relationship Id="rId23" Type="http://schemas.openxmlformats.org/officeDocument/2006/relationships/image" Target="../media/image72.png"/><Relationship Id="rId24" Type="http://schemas.openxmlformats.org/officeDocument/2006/relationships/image" Target="../media/image73.png"/><Relationship Id="rId25" Type="http://schemas.openxmlformats.org/officeDocument/2006/relationships/image" Target="../media/image74.png"/><Relationship Id="rId26" Type="http://schemas.openxmlformats.org/officeDocument/2006/relationships/image" Target="../media/image75.png"/><Relationship Id="rId27" Type="http://schemas.openxmlformats.org/officeDocument/2006/relationships/image" Target="../media/image76.png"/><Relationship Id="rId28" Type="http://schemas.openxmlformats.org/officeDocument/2006/relationships/image" Target="../media/image77.png"/><Relationship Id="rId10" Type="http://schemas.openxmlformats.org/officeDocument/2006/relationships/image" Target="../media/image62.png"/><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51.png"/><Relationship Id="rId15" Type="http://schemas.openxmlformats.org/officeDocument/2006/relationships/image" Target="../media/image66.png"/><Relationship Id="rId16" Type="http://schemas.openxmlformats.org/officeDocument/2006/relationships/image" Target="../media/image67.png"/><Relationship Id="rId17" Type="http://schemas.openxmlformats.org/officeDocument/2006/relationships/image" Target="../media/image42.png"/><Relationship Id="rId18" Type="http://schemas.openxmlformats.org/officeDocument/2006/relationships/image" Target="../media/image49.png"/><Relationship Id="rId19" Type="http://schemas.openxmlformats.org/officeDocument/2006/relationships/image" Target="../media/image68.png"/><Relationship Id="rId1" Type="http://schemas.openxmlformats.org/officeDocument/2006/relationships/slideLayout" Target="../slideLayouts/slideLayout20.xml"/><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9.jpeg"/></Relationships>
</file>

<file path=ppt/slides/_rels/slide15.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jpe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www.whitehouse.gov/" TargetMode="External"/><Relationship Id="rId4" Type="http://schemas.openxmlformats.org/officeDocument/2006/relationships/image" Target="../media/image85.png"/><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1" Type="http://schemas.openxmlformats.org/officeDocument/2006/relationships/slideLayout" Target="../slideLayouts/slideLayout20.xml"/><Relationship Id="rId2"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jpeg"/><Relationship Id="rId16" Type="http://schemas.openxmlformats.org/officeDocument/2006/relationships/image" Target="../media/image114.png"/><Relationship Id="rId17" Type="http://schemas.openxmlformats.org/officeDocument/2006/relationships/image" Target="../media/image115.jpeg"/><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30.png"/><Relationship Id="rId10" Type="http://schemas.openxmlformats.org/officeDocument/2006/relationships/image" Target="../media/image131.png"/><Relationship Id="rId11" Type="http://schemas.openxmlformats.org/officeDocument/2006/relationships/image" Target="../media/image132.png"/><Relationship Id="rId1" Type="http://schemas.openxmlformats.org/officeDocument/2006/relationships/slideLayout" Target="../slideLayouts/slideLayout20.xml"/><Relationship Id="rId2" Type="http://schemas.openxmlformats.org/officeDocument/2006/relationships/image" Target="../media/image1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5.png"/></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8.png"/></Relationships>
</file>

<file path=ppt/slides/_rels/slide39.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3.emf"/></Relationships>
</file>

<file path=ppt/slides/_rels/slide43.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151.png"/><Relationship Id="rId13" Type="http://schemas.openxmlformats.org/officeDocument/2006/relationships/image" Target="../media/image91.png"/><Relationship Id="rId14" Type="http://schemas.openxmlformats.org/officeDocument/2006/relationships/image" Target="../media/image92.png"/><Relationship Id="rId15" Type="http://schemas.openxmlformats.org/officeDocument/2006/relationships/image" Target="../media/image152.png"/><Relationship Id="rId16" Type="http://schemas.openxmlformats.org/officeDocument/2006/relationships/image" Target="../media/image153.png"/><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44.jpeg"/><Relationship Id="rId4" Type="http://schemas.openxmlformats.org/officeDocument/2006/relationships/image" Target="../media/image145.jpeg"/><Relationship Id="rId5" Type="http://schemas.openxmlformats.org/officeDocument/2006/relationships/image" Target="../media/image1.jpeg"/><Relationship Id="rId6" Type="http://schemas.openxmlformats.org/officeDocument/2006/relationships/image" Target="../media/image146.jpeg"/><Relationship Id="rId7" Type="http://schemas.openxmlformats.org/officeDocument/2006/relationships/image" Target="../media/image147.jpeg"/><Relationship Id="rId8" Type="http://schemas.openxmlformats.org/officeDocument/2006/relationships/image" Target="../media/image148.jpeg"/><Relationship Id="rId9" Type="http://schemas.openxmlformats.org/officeDocument/2006/relationships/image" Target="../media/image149.jpeg"/><Relationship Id="rId10" Type="http://schemas.openxmlformats.org/officeDocument/2006/relationships/image" Target="../media/image15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3" Type="http://schemas.openxmlformats.org/officeDocument/2006/relationships/image" Target="../media/image154.jpeg"/><Relationship Id="rId4" Type="http://schemas.openxmlformats.org/officeDocument/2006/relationships/image" Target="../media/image155.jpeg"/><Relationship Id="rId5" Type="http://schemas.openxmlformats.org/officeDocument/2006/relationships/image" Target="../media/image156.jpeg"/><Relationship Id="rId6" Type="http://schemas.openxmlformats.org/officeDocument/2006/relationships/image" Target="../media/image157.jpeg"/><Relationship Id="rId7" Type="http://schemas.openxmlformats.org/officeDocument/2006/relationships/image" Target="../media/image158.jpeg"/><Relationship Id="rId8" Type="http://schemas.openxmlformats.org/officeDocument/2006/relationships/image" Target="../media/image159.jpeg"/><Relationship Id="rId9" Type="http://schemas.openxmlformats.org/officeDocument/2006/relationships/image" Target="../media/image160.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4.png"/><Relationship Id="rId1" Type="http://schemas.openxmlformats.org/officeDocument/2006/relationships/slideLayout" Target="../slideLayouts/slideLayout13.xml"/><Relationship Id="rId2" Type="http://schemas.openxmlformats.org/officeDocument/2006/relationships/image" Target="../media/image1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5.png"/></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4" Type="http://schemas.openxmlformats.org/officeDocument/2006/relationships/image" Target="../media/image167.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image" Target="../media/image171.png"/><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7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7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acquia.com/resources/collateral/secure-compliant-cloud-hosting-government-drupal-sites" TargetMode="External"/><Relationship Id="rId3" Type="http://schemas.openxmlformats.org/officeDocument/2006/relationships/hyperlink" Target="https://www.acquia.com/collateral/acquia-cloud-security-and-complianc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www.whitehouse.gov" TargetMode="External"/><Relationship Id="rId4" Type="http://schemas.openxmlformats.org/officeDocument/2006/relationships/image" Target="../media/image176.png"/><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1" Type="http://schemas.openxmlformats.org/officeDocument/2006/relationships/slideLayout" Target="../slideLayouts/slideLayout13.xml"/><Relationship Id="rId2" Type="http://schemas.openxmlformats.org/officeDocument/2006/relationships/image" Target="../media/image177.png"/></Relationships>
</file>

<file path=ppt/slides/_rels/slide7.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31.png"/><Relationship Id="rId21" Type="http://schemas.openxmlformats.org/officeDocument/2006/relationships/image" Target="../media/image32.pn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ctrTitle"/>
          </p:nvPr>
        </p:nvSpPr>
        <p:spPr>
          <a:xfrm>
            <a:off x="392906" y="1308480"/>
            <a:ext cx="8751094" cy="803672"/>
          </a:xfrm>
        </p:spPr>
        <p:txBody>
          <a:bodyPr/>
          <a:lstStyle/>
          <a:p>
            <a:r>
              <a:rPr lang="en-US" sz="3200" dirty="0" smtClean="0"/>
              <a:t>Achieving Leaner, More Agile Government</a:t>
            </a:r>
            <a:endParaRPr lang="en-US" sz="3200" dirty="0"/>
          </a:p>
        </p:txBody>
      </p:sp>
      <p:sp>
        <p:nvSpPr>
          <p:cNvPr id="6" name="Subtitle 5"/>
          <p:cNvSpPr>
            <a:spLocks noGrp="1"/>
          </p:cNvSpPr>
          <p:nvPr>
            <p:ph type="subTitle" idx="1"/>
          </p:nvPr>
        </p:nvSpPr>
        <p:spPr>
          <a:xfrm>
            <a:off x="392907" y="2089547"/>
            <a:ext cx="5893593" cy="1752451"/>
          </a:xfrm>
        </p:spPr>
        <p:txBody>
          <a:bodyPr/>
          <a:lstStyle/>
          <a:p>
            <a:r>
              <a:rPr lang="en-US" dirty="0" smtClean="0"/>
              <a:t>Going Digital with </a:t>
            </a:r>
            <a:r>
              <a:rPr lang="en-US" dirty="0" err="1" smtClean="0"/>
              <a:t>Drupal</a:t>
            </a:r>
            <a:r>
              <a:rPr lang="en-US" dirty="0" smtClean="0"/>
              <a:t> and Acquia</a:t>
            </a:r>
          </a:p>
          <a:p>
            <a:endParaRPr lang="en-US" dirty="0"/>
          </a:p>
        </p:txBody>
      </p:sp>
      <p:sp>
        <p:nvSpPr>
          <p:cNvPr id="4" name="TextBox 3"/>
          <p:cNvSpPr txBox="1"/>
          <p:nvPr/>
        </p:nvSpPr>
        <p:spPr>
          <a:xfrm>
            <a:off x="178594" y="4554141"/>
            <a:ext cx="5920936" cy="1265248"/>
          </a:xfrm>
          <a:prstGeom prst="rect">
            <a:avLst/>
          </a:prstGeom>
          <a:noFill/>
        </p:spPr>
        <p:txBody>
          <a:bodyPr wrap="none" lIns="64291" tIns="32146" rIns="64291" bIns="32146" rtlCol="0">
            <a:spAutoFit/>
          </a:bodyPr>
          <a:lstStyle/>
          <a:p>
            <a:pPr algn="l"/>
            <a:r>
              <a:rPr lang="en-US" sz="2000" b="1" dirty="0" smtClean="0">
                <a:solidFill>
                  <a:srgbClr val="FFFFFF"/>
                </a:solidFill>
                <a:latin typeface="Helvetica" charset="0"/>
                <a:ea typeface="Corbel Bold" charset="0"/>
                <a:cs typeface="Corbel Bold" charset="0"/>
                <a:sym typeface="Corbel Bold" charset="0"/>
              </a:rPr>
              <a:t>Scott Davis – Director of Solutions Architecture </a:t>
            </a:r>
          </a:p>
          <a:p>
            <a:pPr algn="l"/>
            <a:r>
              <a:rPr lang="en-US" sz="2000" b="1" dirty="0" smtClean="0">
                <a:solidFill>
                  <a:srgbClr val="FFFFFF"/>
                </a:solidFill>
                <a:latin typeface="Helvetica" charset="0"/>
                <a:ea typeface="Corbel Bold" charset="0"/>
                <a:cs typeface="Corbel Bold" charset="0"/>
                <a:sym typeface="Corbel Bold" charset="0"/>
              </a:rPr>
              <a:t>Rick </a:t>
            </a:r>
            <a:r>
              <a:rPr lang="en-US" sz="2000" b="1" dirty="0" err="1" smtClean="0">
                <a:solidFill>
                  <a:srgbClr val="FFFFFF"/>
                </a:solidFill>
                <a:latin typeface="Helvetica" charset="0"/>
                <a:ea typeface="Corbel Bold" charset="0"/>
                <a:cs typeface="Corbel Bold" charset="0"/>
                <a:sym typeface="Corbel Bold" charset="0"/>
              </a:rPr>
              <a:t>Vugteveen</a:t>
            </a:r>
            <a:r>
              <a:rPr lang="en-US" sz="2000" b="1" dirty="0" smtClean="0">
                <a:solidFill>
                  <a:srgbClr val="FFFFFF"/>
                </a:solidFill>
                <a:latin typeface="Helvetica" charset="0"/>
                <a:ea typeface="Corbel Bold" charset="0"/>
                <a:cs typeface="Corbel Bold" charset="0"/>
                <a:sym typeface="Corbel Bold" charset="0"/>
              </a:rPr>
              <a:t> – Solutions Architect</a:t>
            </a:r>
          </a:p>
          <a:p>
            <a:pPr algn="l"/>
            <a:r>
              <a:rPr lang="en-US" sz="2000" b="1" dirty="0" smtClean="0">
                <a:solidFill>
                  <a:srgbClr val="FFFFFF"/>
                </a:solidFill>
                <a:latin typeface="Helvetica" charset="0"/>
                <a:ea typeface="Corbel Bold" charset="0"/>
                <a:cs typeface="Corbel Bold" charset="0"/>
                <a:sym typeface="Corbel Bold" charset="0"/>
              </a:rPr>
              <a:t>Greg Drapeau – Regional Manager</a:t>
            </a:r>
            <a:endParaRPr lang="en-US" sz="2000" dirty="0" smtClean="0">
              <a:solidFill>
                <a:srgbClr val="FFFFFF"/>
              </a:solidFill>
              <a:latin typeface="Helvetica" charset="0"/>
              <a:ea typeface="Corbel" charset="0"/>
              <a:cs typeface="Corbel" charset="0"/>
              <a:sym typeface="Corbel" charset="0"/>
            </a:endParaRPr>
          </a:p>
          <a:p>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extBox 39"/>
          <p:cNvSpPr txBox="1">
            <a:spLocks noChangeArrowheads="1"/>
          </p:cNvSpPr>
          <p:nvPr/>
        </p:nvSpPr>
        <p:spPr bwMode="auto">
          <a:xfrm>
            <a:off x="6791028" y="1015752"/>
            <a:ext cx="2093378" cy="707868"/>
          </a:xfrm>
          <a:prstGeom prst="rect">
            <a:avLst/>
          </a:prstGeom>
          <a:noFill/>
          <a:ln w="9525">
            <a:noFill/>
            <a:miter lim="800000"/>
            <a:headEnd/>
            <a:tailEnd/>
          </a:ln>
        </p:spPr>
        <p:txBody>
          <a:bodyPr wrap="none" lIns="91421" tIns="45711" rIns="91421" bIns="45711">
            <a:prstTxWarp prst="textNoShape">
              <a:avLst/>
            </a:prstTxWarp>
            <a:spAutoFit/>
          </a:bodyPr>
          <a:lstStyle/>
          <a:p>
            <a:pPr defTabSz="640682"/>
            <a:r>
              <a:rPr lang="en-US" sz="2000" dirty="0">
                <a:solidFill>
                  <a:srgbClr val="4F81BD"/>
                </a:solidFill>
                <a:latin typeface="Arial" charset="0"/>
              </a:rPr>
              <a:t>Advise, Architect</a:t>
            </a:r>
          </a:p>
          <a:p>
            <a:pPr defTabSz="640682"/>
            <a:r>
              <a:rPr lang="en-US" sz="2000" dirty="0">
                <a:solidFill>
                  <a:srgbClr val="4F81BD"/>
                </a:solidFill>
                <a:latin typeface="Arial" charset="0"/>
              </a:rPr>
              <a:t>&amp; Deliver</a:t>
            </a:r>
          </a:p>
        </p:txBody>
      </p:sp>
      <p:sp>
        <p:nvSpPr>
          <p:cNvPr id="37891" name="Title 1"/>
          <p:cNvSpPr>
            <a:spLocks noGrp="1"/>
          </p:cNvSpPr>
          <p:nvPr>
            <p:ph type="title"/>
          </p:nvPr>
        </p:nvSpPr>
        <p:spPr/>
        <p:txBody>
          <a:bodyPr/>
          <a:lstStyle/>
          <a:p>
            <a:pPr eaLnBrk="1" hangingPunct="1"/>
            <a:r>
              <a:rPr lang="en-US" smtClean="0">
                <a:solidFill>
                  <a:srgbClr val="00578C"/>
                </a:solidFill>
                <a:latin typeface="Helvetica" charset="0"/>
                <a:ea typeface="Helvetica" charset="0"/>
                <a:cs typeface="Helvetica" charset="0"/>
              </a:rPr>
              <a:t>Multiple Paths to Drupal Success</a:t>
            </a:r>
            <a:endParaRPr lang="en-US" smtClean="0">
              <a:solidFill>
                <a:srgbClr val="3D7DC3"/>
              </a:solidFill>
              <a:latin typeface="Helvetica" charset="0"/>
              <a:ea typeface="Helvetica" charset="0"/>
              <a:cs typeface="Helvetica" charset="0"/>
            </a:endParaRPr>
          </a:p>
        </p:txBody>
      </p:sp>
      <p:sp>
        <p:nvSpPr>
          <p:cNvPr id="26" name="Freeform 25"/>
          <p:cNvSpPr/>
          <p:nvPr/>
        </p:nvSpPr>
        <p:spPr>
          <a:xfrm>
            <a:off x="397372" y="1778125"/>
            <a:ext cx="2561704" cy="3471416"/>
          </a:xfrm>
          <a:custGeom>
            <a:avLst/>
            <a:gdLst>
              <a:gd name="connsiteX0" fmla="*/ 0 w 3645098"/>
              <a:gd name="connsiteY0" fmla="*/ 0 h 5421064"/>
              <a:gd name="connsiteX1" fmla="*/ 3645098 w 3645098"/>
              <a:gd name="connsiteY1" fmla="*/ 0 h 5421064"/>
              <a:gd name="connsiteX2" fmla="*/ 3645098 w 3645098"/>
              <a:gd name="connsiteY2" fmla="*/ 5421064 h 5421064"/>
              <a:gd name="connsiteX3" fmla="*/ 0 w 3645098"/>
              <a:gd name="connsiteY3" fmla="*/ 5421064 h 5421064"/>
              <a:gd name="connsiteX4" fmla="*/ 0 w 3645098"/>
              <a:gd name="connsiteY4" fmla="*/ 0 h 542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5098" h="5421064">
                <a:moveTo>
                  <a:pt x="0" y="0"/>
                </a:moveTo>
                <a:lnTo>
                  <a:pt x="3645098" y="0"/>
                </a:lnTo>
                <a:lnTo>
                  <a:pt x="3645098" y="5421064"/>
                </a:lnTo>
                <a:lnTo>
                  <a:pt x="0" y="5421064"/>
                </a:lnTo>
                <a:lnTo>
                  <a:pt x="0" y="0"/>
                </a:lnTo>
                <a:close/>
              </a:path>
            </a:pathLst>
          </a:custGeom>
          <a:solidFill>
            <a:schemeClr val="bg1">
              <a:lumMod val="95000"/>
              <a:alpha val="90000"/>
            </a:schemeClr>
          </a:solidFill>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82486" tIns="82486" rIns="109982" bIns="123727">
            <a:prstTxWarp prst="textNoShape">
              <a:avLst/>
            </a:prstTxWarp>
          </a:bodyPr>
          <a:lstStyle/>
          <a:p>
            <a:pPr marL="159597" lvl="1" indent="-159597" defTabSz="686376">
              <a:spcAft>
                <a:spcPts val="1099"/>
              </a:spcAft>
              <a:defRPr/>
            </a:pPr>
            <a:r>
              <a:rPr lang="en-US" sz="1700" b="1" dirty="0">
                <a:solidFill>
                  <a:srgbClr val="77933C"/>
                </a:solidFill>
                <a:latin typeface="Helvetica" charset="0"/>
                <a:ea typeface="Helvetica" charset="0"/>
                <a:cs typeface="Helvetica" charset="0"/>
              </a:rPr>
              <a:t>Acquia role</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Training</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Development support</a:t>
            </a:r>
          </a:p>
          <a:p>
            <a:pPr marL="159597" lvl="1" indent="-159597" defTabSz="686376">
              <a:spcAft>
                <a:spcPts val="677"/>
              </a:spcAft>
              <a:buFont typeface="Arial" charset="0"/>
              <a:buChar char="•"/>
              <a:defRPr/>
            </a:pPr>
            <a:r>
              <a:rPr lang="en-US" sz="1400" dirty="0">
                <a:solidFill>
                  <a:srgbClr val="7F7F7F"/>
                </a:solidFill>
                <a:latin typeface="Helvetica" charset="0"/>
                <a:ea typeface="Helvetica" charset="0"/>
                <a:cs typeface="Helvetica" charset="0"/>
              </a:rPr>
              <a:t>Maintenance</a:t>
            </a:r>
          </a:p>
          <a:p>
            <a:pPr marL="159597" lvl="1" indent="-159597" defTabSz="686376">
              <a:spcAft>
                <a:spcPts val="677"/>
              </a:spcAft>
              <a:defRPr/>
            </a:pPr>
            <a:r>
              <a:rPr lang="en-US" sz="1700" b="1" dirty="0">
                <a:solidFill>
                  <a:srgbClr val="77933C"/>
                </a:solidFill>
                <a:latin typeface="Helvetica" charset="0"/>
                <a:ea typeface="Helvetica" charset="0"/>
                <a:cs typeface="Helvetica" charset="0"/>
              </a:rPr>
              <a:t>Customer role</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Site planning </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Architecture design</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Project management</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Site development</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Testing</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Deployment</a:t>
            </a:r>
          </a:p>
          <a:p>
            <a:pPr marL="159597" lvl="1" indent="-159597" defTabSz="686376">
              <a:spcAft>
                <a:spcPts val="1099"/>
              </a:spcAft>
              <a:buFont typeface="Arial" charset="0"/>
              <a:buChar char="•"/>
              <a:defRPr/>
            </a:pPr>
            <a:endParaRPr lang="en-US" sz="1700" dirty="0">
              <a:solidFill>
                <a:srgbClr val="7F7F7F"/>
              </a:solidFill>
              <a:latin typeface="Helvetica" charset="0"/>
              <a:ea typeface="Helvetica" charset="0"/>
              <a:cs typeface="Helvetica" charset="0"/>
            </a:endParaRPr>
          </a:p>
        </p:txBody>
      </p:sp>
      <p:sp>
        <p:nvSpPr>
          <p:cNvPr id="28" name="Freeform 27"/>
          <p:cNvSpPr/>
          <p:nvPr/>
        </p:nvSpPr>
        <p:spPr>
          <a:xfrm>
            <a:off x="3320728" y="1743521"/>
            <a:ext cx="2562820" cy="3500438"/>
          </a:xfrm>
          <a:custGeom>
            <a:avLst/>
            <a:gdLst>
              <a:gd name="connsiteX0" fmla="*/ 0 w 3645098"/>
              <a:gd name="connsiteY0" fmla="*/ 0 h 5421064"/>
              <a:gd name="connsiteX1" fmla="*/ 3645098 w 3645098"/>
              <a:gd name="connsiteY1" fmla="*/ 0 h 5421064"/>
              <a:gd name="connsiteX2" fmla="*/ 3645098 w 3645098"/>
              <a:gd name="connsiteY2" fmla="*/ 5421064 h 5421064"/>
              <a:gd name="connsiteX3" fmla="*/ 0 w 3645098"/>
              <a:gd name="connsiteY3" fmla="*/ 5421064 h 5421064"/>
              <a:gd name="connsiteX4" fmla="*/ 0 w 3645098"/>
              <a:gd name="connsiteY4" fmla="*/ 0 h 542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5098" h="5421064">
                <a:moveTo>
                  <a:pt x="0" y="0"/>
                </a:moveTo>
                <a:lnTo>
                  <a:pt x="3645098" y="0"/>
                </a:lnTo>
                <a:lnTo>
                  <a:pt x="3645098" y="5421064"/>
                </a:lnTo>
                <a:lnTo>
                  <a:pt x="0" y="5421064"/>
                </a:lnTo>
                <a:lnTo>
                  <a:pt x="0" y="0"/>
                </a:lnTo>
                <a:close/>
              </a:path>
            </a:pathLst>
          </a:custGeom>
          <a:solidFill>
            <a:schemeClr val="bg1">
              <a:lumMod val="95000"/>
              <a:alpha val="90000"/>
            </a:schemeClr>
          </a:solidFill>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82486" tIns="82486" rIns="109982" bIns="123727">
            <a:prstTxWarp prst="textNoShape">
              <a:avLst/>
            </a:prstTxWarp>
          </a:bodyPr>
          <a:lstStyle/>
          <a:p>
            <a:pPr marL="159597" lvl="1" indent="-159597" defTabSz="686376">
              <a:spcAft>
                <a:spcPts val="1099"/>
              </a:spcAft>
              <a:defRPr/>
            </a:pPr>
            <a:r>
              <a:rPr lang="en-US" sz="1700" b="1" dirty="0">
                <a:solidFill>
                  <a:srgbClr val="C0504D"/>
                </a:solidFill>
                <a:latin typeface="Helvetica" charset="0"/>
                <a:ea typeface="Helvetica" charset="0"/>
                <a:cs typeface="Helvetica" charset="0"/>
              </a:rPr>
              <a:t>Acquia role</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Training</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Site planning</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Architecture design</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Development support</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Code validation</a:t>
            </a:r>
          </a:p>
          <a:p>
            <a:pPr marL="159597" lvl="1" indent="-159597" defTabSz="686376">
              <a:spcAft>
                <a:spcPts val="677"/>
              </a:spcAft>
              <a:buFont typeface="Arial" charset="0"/>
              <a:buChar char="•"/>
              <a:defRPr/>
            </a:pPr>
            <a:r>
              <a:rPr lang="en-US" sz="1400" dirty="0">
                <a:solidFill>
                  <a:srgbClr val="7F7F7F"/>
                </a:solidFill>
                <a:latin typeface="Helvetica" charset="0"/>
                <a:ea typeface="Helvetica" charset="0"/>
                <a:cs typeface="Helvetica" charset="0"/>
              </a:rPr>
              <a:t>Maintenance</a:t>
            </a:r>
          </a:p>
          <a:p>
            <a:pPr marL="159597" lvl="1" indent="-159597" defTabSz="686376">
              <a:spcAft>
                <a:spcPts val="677"/>
              </a:spcAft>
              <a:defRPr/>
            </a:pPr>
            <a:r>
              <a:rPr lang="en-US" sz="1700" b="1" dirty="0">
                <a:solidFill>
                  <a:srgbClr val="C0504D"/>
                </a:solidFill>
                <a:latin typeface="Helvetica" charset="0"/>
                <a:ea typeface="Helvetica" charset="0"/>
                <a:cs typeface="Helvetica" charset="0"/>
              </a:rPr>
              <a:t>Customer role</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Project management</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Site development</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Testing</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Deployment</a:t>
            </a:r>
          </a:p>
          <a:p>
            <a:pPr marL="159597" lvl="1" indent="-159597" defTabSz="686376">
              <a:spcAft>
                <a:spcPts val="1099"/>
              </a:spcAft>
              <a:buFontTx/>
              <a:buChar char="•"/>
              <a:defRPr/>
            </a:pPr>
            <a:endParaRPr lang="en-US" sz="1700" dirty="0">
              <a:solidFill>
                <a:srgbClr val="7F7F7F"/>
              </a:solidFill>
              <a:latin typeface="Helvetica" charset="0"/>
              <a:ea typeface="Helvetica" charset="0"/>
              <a:cs typeface="Helvetica" charset="0"/>
            </a:endParaRPr>
          </a:p>
        </p:txBody>
      </p:sp>
      <p:sp>
        <p:nvSpPr>
          <p:cNvPr id="30" name="Freeform 29"/>
          <p:cNvSpPr/>
          <p:nvPr/>
        </p:nvSpPr>
        <p:spPr>
          <a:xfrm>
            <a:off x="6244085" y="1743521"/>
            <a:ext cx="2561704" cy="3500438"/>
          </a:xfrm>
          <a:custGeom>
            <a:avLst/>
            <a:gdLst>
              <a:gd name="connsiteX0" fmla="*/ 0 w 3645098"/>
              <a:gd name="connsiteY0" fmla="*/ 0 h 5421064"/>
              <a:gd name="connsiteX1" fmla="*/ 3645098 w 3645098"/>
              <a:gd name="connsiteY1" fmla="*/ 0 h 5421064"/>
              <a:gd name="connsiteX2" fmla="*/ 3645098 w 3645098"/>
              <a:gd name="connsiteY2" fmla="*/ 5421064 h 5421064"/>
              <a:gd name="connsiteX3" fmla="*/ 0 w 3645098"/>
              <a:gd name="connsiteY3" fmla="*/ 5421064 h 5421064"/>
              <a:gd name="connsiteX4" fmla="*/ 0 w 3645098"/>
              <a:gd name="connsiteY4" fmla="*/ 0 h 542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5098" h="5421064">
                <a:moveTo>
                  <a:pt x="0" y="0"/>
                </a:moveTo>
                <a:lnTo>
                  <a:pt x="3645098" y="0"/>
                </a:lnTo>
                <a:lnTo>
                  <a:pt x="3645098" y="5421064"/>
                </a:lnTo>
                <a:lnTo>
                  <a:pt x="0" y="5421064"/>
                </a:lnTo>
                <a:lnTo>
                  <a:pt x="0" y="0"/>
                </a:lnTo>
                <a:close/>
              </a:path>
            </a:pathLst>
          </a:custGeom>
          <a:solidFill>
            <a:schemeClr val="bg1">
              <a:lumMod val="95000"/>
              <a:alpha val="90000"/>
            </a:schemeClr>
          </a:solidFill>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82486" tIns="82486" rIns="109982" bIns="123727">
            <a:prstTxWarp prst="textNoShape">
              <a:avLst/>
            </a:prstTxWarp>
          </a:bodyPr>
          <a:lstStyle/>
          <a:p>
            <a:pPr marL="159597" lvl="1" indent="-159597" defTabSz="686376">
              <a:spcAft>
                <a:spcPts val="1099"/>
              </a:spcAft>
              <a:defRPr/>
            </a:pPr>
            <a:r>
              <a:rPr lang="en-US" sz="1700" b="1" dirty="0">
                <a:solidFill>
                  <a:srgbClr val="4F81BD"/>
                </a:solidFill>
                <a:latin typeface="Helvetica" charset="0"/>
                <a:ea typeface="Helvetica" charset="0"/>
                <a:cs typeface="Helvetica" charset="0"/>
              </a:rPr>
              <a:t>Acquia role</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Training</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Site planning</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Architecture design</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Project management</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Build to specification</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Development support</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Testing</a:t>
            </a:r>
          </a:p>
          <a:p>
            <a:pPr marL="159597" lvl="1" indent="-159597" defTabSz="686376">
              <a:spcAft>
                <a:spcPts val="255"/>
              </a:spcAft>
              <a:buFont typeface="Arial" charset="0"/>
              <a:buChar char="•"/>
              <a:defRPr/>
            </a:pPr>
            <a:r>
              <a:rPr lang="en-US" sz="1400" dirty="0">
                <a:solidFill>
                  <a:srgbClr val="7F7F7F"/>
                </a:solidFill>
                <a:latin typeface="Helvetica" charset="0"/>
                <a:ea typeface="Helvetica" charset="0"/>
                <a:cs typeface="Helvetica" charset="0"/>
              </a:rPr>
              <a:t>Deployment</a:t>
            </a:r>
          </a:p>
          <a:p>
            <a:pPr marL="159597" lvl="1" indent="-159597" defTabSz="686376">
              <a:spcAft>
                <a:spcPts val="677"/>
              </a:spcAft>
              <a:buFont typeface="Arial" charset="0"/>
              <a:buChar char="•"/>
              <a:defRPr/>
            </a:pPr>
            <a:r>
              <a:rPr lang="en-US" sz="1400" dirty="0">
                <a:solidFill>
                  <a:srgbClr val="7F7F7F"/>
                </a:solidFill>
                <a:latin typeface="Helvetica" charset="0"/>
                <a:ea typeface="Helvetica" charset="0"/>
                <a:cs typeface="Helvetica" charset="0"/>
              </a:rPr>
              <a:t>Maintenance</a:t>
            </a:r>
          </a:p>
          <a:p>
            <a:pPr marL="159597" lvl="1" indent="-159597" defTabSz="686376">
              <a:spcAft>
                <a:spcPts val="677"/>
              </a:spcAft>
              <a:defRPr/>
            </a:pPr>
            <a:r>
              <a:rPr lang="en-US" sz="1700" b="1" dirty="0">
                <a:solidFill>
                  <a:srgbClr val="4F81BD"/>
                </a:solidFill>
                <a:latin typeface="Helvetica" charset="0"/>
                <a:ea typeface="Helvetica" charset="0"/>
                <a:cs typeface="Helvetica" charset="0"/>
              </a:rPr>
              <a:t>Customer role</a:t>
            </a:r>
          </a:p>
          <a:p>
            <a:pPr marL="159597" lvl="1" indent="-159597" defTabSz="686376">
              <a:spcAft>
                <a:spcPts val="677"/>
              </a:spcAft>
              <a:buFont typeface="Arial" charset="0"/>
              <a:buChar char="•"/>
              <a:defRPr/>
            </a:pPr>
            <a:r>
              <a:rPr lang="en-US" sz="1400" dirty="0">
                <a:solidFill>
                  <a:srgbClr val="7F7F7F"/>
                </a:solidFill>
                <a:latin typeface="Helvetica" charset="0"/>
                <a:ea typeface="Helvetica" charset="0"/>
                <a:cs typeface="Helvetica" charset="0"/>
              </a:rPr>
              <a:t>Focus on business goals</a:t>
            </a:r>
          </a:p>
          <a:p>
            <a:pPr marL="159597" lvl="1" indent="-159597" defTabSz="686376">
              <a:spcAft>
                <a:spcPts val="677"/>
              </a:spcAft>
              <a:defRPr/>
            </a:pPr>
            <a:endParaRPr lang="en-US" sz="1700" b="1" dirty="0">
              <a:solidFill>
                <a:srgbClr val="4F81BD"/>
              </a:solidFill>
              <a:latin typeface="Helvetica" charset="0"/>
              <a:ea typeface="Helvetica" charset="0"/>
              <a:cs typeface="Helvetica" charset="0"/>
            </a:endParaRPr>
          </a:p>
        </p:txBody>
      </p:sp>
      <p:cxnSp>
        <p:nvCxnSpPr>
          <p:cNvPr id="27" name="Straight Connector 26"/>
          <p:cNvCxnSpPr/>
          <p:nvPr/>
        </p:nvCxnSpPr>
        <p:spPr bwMode="auto">
          <a:xfrm>
            <a:off x="790277" y="1078260"/>
            <a:ext cx="1532558" cy="0"/>
          </a:xfrm>
          <a:prstGeom prst="line">
            <a:avLst/>
          </a:prstGeom>
          <a:blipFill dpi="0" rotWithShape="0">
            <a:blip r:embed="rId3"/>
            <a:srcRect/>
            <a:tile tx="0" ty="0" sx="100000" sy="100000" flip="none" algn="tl"/>
          </a:blipFill>
          <a:ln w="38100" cap="flat" cmpd="sng" algn="ctr">
            <a:solidFill>
              <a:schemeClr val="accent3"/>
            </a:solidFill>
            <a:prstDash val="solid"/>
            <a:round/>
            <a:headEnd type="none" w="med" len="med"/>
            <a:tailEnd type="none" w="med" len="med"/>
          </a:ln>
          <a:effectLst>
            <a:outerShdw blurRad="63500" dist="38099" dir="2700000" algn="ctr" rotWithShape="0">
              <a:schemeClr val="bg2">
                <a:alpha val="74998"/>
              </a:schemeClr>
            </a:outerShdw>
          </a:effectLst>
          <a:extLst/>
        </p:spPr>
      </p:cxnSp>
      <p:sp>
        <p:nvSpPr>
          <p:cNvPr id="37896" name="TextBox 28"/>
          <p:cNvSpPr txBox="1">
            <a:spLocks noChangeArrowheads="1"/>
          </p:cNvSpPr>
          <p:nvPr/>
        </p:nvSpPr>
        <p:spPr bwMode="auto">
          <a:xfrm>
            <a:off x="928688" y="1015752"/>
            <a:ext cx="966639" cy="400720"/>
          </a:xfrm>
          <a:prstGeom prst="rect">
            <a:avLst/>
          </a:prstGeom>
          <a:noFill/>
          <a:ln w="9525">
            <a:noFill/>
            <a:miter lim="800000"/>
            <a:headEnd/>
            <a:tailEnd/>
          </a:ln>
        </p:spPr>
        <p:txBody>
          <a:bodyPr wrap="none" lIns="91421" tIns="45711" rIns="91421" bIns="45711">
            <a:prstTxWarp prst="textNoShape">
              <a:avLst/>
            </a:prstTxWarp>
            <a:spAutoFit/>
          </a:bodyPr>
          <a:lstStyle/>
          <a:p>
            <a:pPr defTabSz="640682"/>
            <a:r>
              <a:rPr lang="en-US" sz="2000" dirty="0">
                <a:solidFill>
                  <a:srgbClr val="9BBB59"/>
                </a:solidFill>
                <a:latin typeface="Arial" charset="0"/>
              </a:rPr>
              <a:t>Advise</a:t>
            </a:r>
          </a:p>
        </p:txBody>
      </p:sp>
      <p:sp>
        <p:nvSpPr>
          <p:cNvPr id="31" name="Oval 30"/>
          <p:cNvSpPr/>
          <p:nvPr/>
        </p:nvSpPr>
        <p:spPr>
          <a:xfrm>
            <a:off x="622846" y="1078260"/>
            <a:ext cx="340445" cy="340445"/>
          </a:xfrm>
          <a:prstGeom prst="ellipse">
            <a:avLst/>
          </a:prstGeom>
          <a:solidFill>
            <a:schemeClr val="accent3"/>
          </a:solidFill>
          <a:ln w="28575" cmpd="sng"/>
        </p:spPr>
        <p:style>
          <a:lnRef idx="2">
            <a:schemeClr val="accent3"/>
          </a:lnRef>
          <a:fillRef idx="1">
            <a:schemeClr val="lt1"/>
          </a:fillRef>
          <a:effectRef idx="0">
            <a:schemeClr val="accent3"/>
          </a:effectRef>
          <a:fontRef idx="minor">
            <a:schemeClr val="dk1"/>
          </a:fontRef>
        </p:style>
        <p:txBody>
          <a:bodyPr wrap="none" lIns="91421" tIns="45711" rIns="91421" bIns="45711" anchor="ctr"/>
          <a:lstStyle/>
          <a:p>
            <a:pPr defTabSz="642783">
              <a:defRPr/>
            </a:pPr>
            <a:r>
              <a:rPr lang="en-US" sz="1400" dirty="0">
                <a:solidFill>
                  <a:srgbClr val="FFFFFF"/>
                </a:solidFill>
              </a:rPr>
              <a:t>1</a:t>
            </a:r>
          </a:p>
        </p:txBody>
      </p:sp>
      <p:cxnSp>
        <p:nvCxnSpPr>
          <p:cNvPr id="34" name="Straight Connector 33"/>
          <p:cNvCxnSpPr/>
          <p:nvPr/>
        </p:nvCxnSpPr>
        <p:spPr bwMode="auto">
          <a:xfrm>
            <a:off x="3751585" y="1078260"/>
            <a:ext cx="1530325" cy="0"/>
          </a:xfrm>
          <a:prstGeom prst="line">
            <a:avLst/>
          </a:prstGeom>
          <a:blipFill dpi="0" rotWithShape="0">
            <a:blip r:embed="rId3"/>
            <a:srcRect/>
            <a:tile tx="0" ty="0" sx="100000" sy="100000" flip="none" algn="tl"/>
          </a:blipFill>
          <a:ln w="38100" cap="flat" cmpd="sng" algn="ctr">
            <a:solidFill>
              <a:srgbClr val="C0504D"/>
            </a:solidFill>
            <a:prstDash val="solid"/>
            <a:round/>
            <a:headEnd type="none" w="med" len="med"/>
            <a:tailEnd type="none" w="med" len="med"/>
          </a:ln>
          <a:effectLst>
            <a:outerShdw blurRad="63500" dist="38099" dir="2700000" algn="ctr" rotWithShape="0">
              <a:schemeClr val="bg2">
                <a:alpha val="74998"/>
              </a:schemeClr>
            </a:outerShdw>
          </a:effectLst>
          <a:extLst/>
        </p:spPr>
      </p:cxnSp>
      <p:sp>
        <p:nvSpPr>
          <p:cNvPr id="37899" name="TextBox 34"/>
          <p:cNvSpPr txBox="1">
            <a:spLocks noChangeArrowheads="1"/>
          </p:cNvSpPr>
          <p:nvPr/>
        </p:nvSpPr>
        <p:spPr bwMode="auto">
          <a:xfrm>
            <a:off x="3897809" y="1015752"/>
            <a:ext cx="2093378" cy="707868"/>
          </a:xfrm>
          <a:prstGeom prst="rect">
            <a:avLst/>
          </a:prstGeom>
          <a:noFill/>
          <a:ln w="9525">
            <a:noFill/>
            <a:miter lim="800000"/>
            <a:headEnd/>
            <a:tailEnd/>
          </a:ln>
        </p:spPr>
        <p:txBody>
          <a:bodyPr wrap="none" lIns="91421" tIns="45711" rIns="91421" bIns="45711">
            <a:prstTxWarp prst="textNoShape">
              <a:avLst/>
            </a:prstTxWarp>
            <a:spAutoFit/>
          </a:bodyPr>
          <a:lstStyle/>
          <a:p>
            <a:pPr defTabSz="640682"/>
            <a:r>
              <a:rPr lang="en-US" sz="2000" dirty="0">
                <a:solidFill>
                  <a:srgbClr val="C0504D"/>
                </a:solidFill>
                <a:latin typeface="Arial" charset="0"/>
              </a:rPr>
              <a:t>Advise, Architect</a:t>
            </a:r>
          </a:p>
          <a:p>
            <a:pPr defTabSz="640682"/>
            <a:r>
              <a:rPr lang="en-US" sz="2000" dirty="0">
                <a:solidFill>
                  <a:srgbClr val="C0504D"/>
                </a:solidFill>
                <a:latin typeface="Arial" charset="0"/>
              </a:rPr>
              <a:t>&amp; Validate</a:t>
            </a:r>
          </a:p>
        </p:txBody>
      </p:sp>
      <p:sp>
        <p:nvSpPr>
          <p:cNvPr id="36" name="Oval 35"/>
          <p:cNvSpPr/>
          <p:nvPr/>
        </p:nvSpPr>
        <p:spPr>
          <a:xfrm>
            <a:off x="3559597" y="1071563"/>
            <a:ext cx="340444" cy="342677"/>
          </a:xfrm>
          <a:prstGeom prst="ellipse">
            <a:avLst/>
          </a:prstGeom>
          <a:solidFill>
            <a:schemeClr val="accent2"/>
          </a:solidFill>
          <a:ln w="28575" cmpd="sng">
            <a:solidFill>
              <a:schemeClr val="accent2"/>
            </a:solidFill>
          </a:ln>
        </p:spPr>
        <p:style>
          <a:lnRef idx="2">
            <a:schemeClr val="accent3"/>
          </a:lnRef>
          <a:fillRef idx="1">
            <a:schemeClr val="lt1"/>
          </a:fillRef>
          <a:effectRef idx="0">
            <a:schemeClr val="accent3"/>
          </a:effectRef>
          <a:fontRef idx="minor">
            <a:schemeClr val="dk1"/>
          </a:fontRef>
        </p:style>
        <p:txBody>
          <a:bodyPr wrap="none" lIns="91421" tIns="45711" rIns="91421" bIns="45711" anchor="ctr"/>
          <a:lstStyle/>
          <a:p>
            <a:pPr defTabSz="642783">
              <a:defRPr/>
            </a:pPr>
            <a:r>
              <a:rPr lang="en-US" sz="1400" dirty="0">
                <a:solidFill>
                  <a:prstClr val="white"/>
                </a:solidFill>
              </a:rPr>
              <a:t>2</a:t>
            </a:r>
          </a:p>
        </p:txBody>
      </p:sp>
      <p:sp>
        <p:nvSpPr>
          <p:cNvPr id="37901" name="TextBox 36"/>
          <p:cNvSpPr txBox="1">
            <a:spLocks noChangeArrowheads="1"/>
          </p:cNvSpPr>
          <p:nvPr/>
        </p:nvSpPr>
        <p:spPr bwMode="auto">
          <a:xfrm>
            <a:off x="3941341" y="1297037"/>
            <a:ext cx="186407" cy="308074"/>
          </a:xfrm>
          <a:prstGeom prst="rect">
            <a:avLst/>
          </a:prstGeom>
          <a:noFill/>
          <a:ln w="9525">
            <a:noFill/>
            <a:miter lim="800000"/>
            <a:headEnd/>
            <a:tailEnd/>
          </a:ln>
        </p:spPr>
        <p:txBody>
          <a:bodyPr wrap="none" lIns="91421" tIns="45711" rIns="91421" bIns="45711">
            <a:prstTxWarp prst="textNoShape">
              <a:avLst/>
            </a:prstTxWarp>
            <a:spAutoFit/>
          </a:bodyPr>
          <a:lstStyle/>
          <a:p>
            <a:pPr defTabSz="640682"/>
            <a:endParaRPr lang="en-US" sz="1400" dirty="0">
              <a:solidFill>
                <a:srgbClr val="7F7F7F"/>
              </a:solidFill>
              <a:latin typeface="Arial" charset="0"/>
            </a:endParaRPr>
          </a:p>
        </p:txBody>
      </p:sp>
      <p:cxnSp>
        <p:nvCxnSpPr>
          <p:cNvPr id="39" name="Straight Connector 38"/>
          <p:cNvCxnSpPr/>
          <p:nvPr/>
        </p:nvCxnSpPr>
        <p:spPr bwMode="auto">
          <a:xfrm>
            <a:off x="6667129" y="1078260"/>
            <a:ext cx="1532557" cy="0"/>
          </a:xfrm>
          <a:prstGeom prst="line">
            <a:avLst/>
          </a:prstGeom>
          <a:blipFill dpi="0" rotWithShape="0">
            <a:blip r:embed="rId3"/>
            <a:srcRect/>
            <a:tile tx="0" ty="0" sx="100000" sy="100000" flip="none" algn="tl"/>
          </a:blipFill>
          <a:ln w="38100" cap="flat" cmpd="sng" algn="ctr">
            <a:solidFill>
              <a:srgbClr val="4F81BD"/>
            </a:solidFill>
            <a:prstDash val="solid"/>
            <a:round/>
            <a:headEnd type="none" w="med" len="med"/>
            <a:tailEnd type="none" w="med" len="med"/>
          </a:ln>
          <a:effectLst>
            <a:outerShdw blurRad="63500" dist="38099" dir="2700000" algn="ctr" rotWithShape="0">
              <a:schemeClr val="bg2">
                <a:alpha val="74998"/>
              </a:schemeClr>
            </a:outerShdw>
          </a:effectLst>
          <a:extLst/>
        </p:spPr>
      </p:cxnSp>
      <p:sp>
        <p:nvSpPr>
          <p:cNvPr id="41" name="Oval 40"/>
          <p:cNvSpPr/>
          <p:nvPr/>
        </p:nvSpPr>
        <p:spPr>
          <a:xfrm>
            <a:off x="6496348" y="1076027"/>
            <a:ext cx="341561" cy="341561"/>
          </a:xfrm>
          <a:prstGeom prst="ellipse">
            <a:avLst/>
          </a:prstGeom>
          <a:solidFill>
            <a:schemeClr val="accent1"/>
          </a:solidFill>
          <a:ln w="28575" cmpd="sng">
            <a:solidFill>
              <a:schemeClr val="accent1"/>
            </a:solidFill>
          </a:ln>
        </p:spPr>
        <p:style>
          <a:lnRef idx="2">
            <a:schemeClr val="accent3"/>
          </a:lnRef>
          <a:fillRef idx="1">
            <a:schemeClr val="lt1"/>
          </a:fillRef>
          <a:effectRef idx="0">
            <a:schemeClr val="accent3"/>
          </a:effectRef>
          <a:fontRef idx="minor">
            <a:schemeClr val="dk1"/>
          </a:fontRef>
        </p:style>
        <p:txBody>
          <a:bodyPr wrap="none" lIns="91421" tIns="45711" rIns="91421" bIns="45711" anchor="ctr"/>
          <a:lstStyle/>
          <a:p>
            <a:pPr defTabSz="642783">
              <a:defRPr/>
            </a:pPr>
            <a:r>
              <a:rPr lang="en-US" sz="1400" dirty="0">
                <a:solidFill>
                  <a:srgbClr val="FFFFFF"/>
                </a:solidFill>
              </a:rPr>
              <a:t>3</a:t>
            </a:r>
          </a:p>
        </p:txBody>
      </p:sp>
      <p:grpSp>
        <p:nvGrpSpPr>
          <p:cNvPr id="2" name="Group 39"/>
          <p:cNvGrpSpPr>
            <a:grpSpLocks/>
          </p:cNvGrpSpPr>
          <p:nvPr/>
        </p:nvGrpSpPr>
        <p:grpSpPr bwMode="auto">
          <a:xfrm>
            <a:off x="391791" y="5315389"/>
            <a:ext cx="8466460" cy="847203"/>
            <a:chOff x="558800" y="7558088"/>
            <a:chExt cx="12039600" cy="1205709"/>
          </a:xfrm>
        </p:grpSpPr>
        <p:sp>
          <p:nvSpPr>
            <p:cNvPr id="19" name="Freeform 18"/>
            <p:cNvSpPr/>
            <p:nvPr/>
          </p:nvSpPr>
          <p:spPr bwMode="auto">
            <a:xfrm>
              <a:off x="558800" y="7558088"/>
              <a:ext cx="11963410" cy="1205709"/>
            </a:xfrm>
            <a:custGeom>
              <a:avLst/>
              <a:gdLst>
                <a:gd name="connsiteX0" fmla="*/ 0 w 3645098"/>
                <a:gd name="connsiteY0" fmla="*/ 0 h 5421064"/>
                <a:gd name="connsiteX1" fmla="*/ 3645098 w 3645098"/>
                <a:gd name="connsiteY1" fmla="*/ 0 h 5421064"/>
                <a:gd name="connsiteX2" fmla="*/ 3645098 w 3645098"/>
                <a:gd name="connsiteY2" fmla="*/ 5421064 h 5421064"/>
                <a:gd name="connsiteX3" fmla="*/ 0 w 3645098"/>
                <a:gd name="connsiteY3" fmla="*/ 5421064 h 5421064"/>
                <a:gd name="connsiteX4" fmla="*/ 0 w 3645098"/>
                <a:gd name="connsiteY4" fmla="*/ 0 h 542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5098" h="5421064">
                  <a:moveTo>
                    <a:pt x="0" y="0"/>
                  </a:moveTo>
                  <a:lnTo>
                    <a:pt x="3645098" y="0"/>
                  </a:lnTo>
                  <a:lnTo>
                    <a:pt x="3645098" y="5421064"/>
                  </a:lnTo>
                  <a:lnTo>
                    <a:pt x="0" y="5421064"/>
                  </a:lnTo>
                  <a:lnTo>
                    <a:pt x="0" y="0"/>
                  </a:lnTo>
                  <a:close/>
                </a:path>
              </a:pathLst>
            </a:custGeom>
            <a:solidFill>
              <a:schemeClr val="tx2">
                <a:lumMod val="20000"/>
                <a:lumOff val="80000"/>
                <a:alpha val="50000"/>
              </a:schemeClr>
            </a:solidFill>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17329" tIns="117329" rIns="156441" bIns="175994" spcCol="1270"/>
            <a:lstStyle/>
            <a:p>
              <a:pPr marL="4940784" lvl="1" indent="-159597" defTabSz="687385">
                <a:spcAft>
                  <a:spcPts val="253"/>
                </a:spcAft>
                <a:buFont typeface="Arial"/>
                <a:buChar char="•"/>
                <a:defRPr/>
              </a:pPr>
              <a:endParaRPr lang="en-US" sz="1700" dirty="0">
                <a:solidFill>
                  <a:prstClr val="white">
                    <a:lumMod val="50000"/>
                  </a:prstClr>
                </a:solidFill>
                <a:latin typeface="Helvetica"/>
                <a:cs typeface="Helvetica"/>
              </a:endParaRPr>
            </a:p>
          </p:txBody>
        </p:sp>
        <p:sp>
          <p:nvSpPr>
            <p:cNvPr id="37906" name="TextBox 22"/>
            <p:cNvSpPr txBox="1">
              <a:spLocks noChangeArrowheads="1"/>
            </p:cNvSpPr>
            <p:nvPr/>
          </p:nvSpPr>
          <p:spPr bwMode="auto">
            <a:xfrm>
              <a:off x="6578601" y="7610247"/>
              <a:ext cx="3276600" cy="1124241"/>
            </a:xfrm>
            <a:prstGeom prst="rect">
              <a:avLst/>
            </a:prstGeom>
            <a:noFill/>
            <a:ln w="9525">
              <a:noFill/>
              <a:miter lim="800000"/>
              <a:headEnd/>
              <a:tailEnd/>
            </a:ln>
          </p:spPr>
          <p:txBody>
            <a:bodyPr>
              <a:prstTxWarp prst="textNoShape">
                <a:avLst/>
              </a:prstTxWarp>
              <a:spAutoFit/>
            </a:bodyPr>
            <a:lstStyle/>
            <a:p>
              <a:pPr marL="158496" lvl="1" indent="-158496" defTabSz="685329">
                <a:spcAft>
                  <a:spcPts val="246"/>
                </a:spcAft>
                <a:buFont typeface="Arial" charset="0"/>
                <a:buChar char="•"/>
              </a:pPr>
              <a:r>
                <a:rPr lang="en-US" sz="1400" dirty="0">
                  <a:solidFill>
                    <a:srgbClr val="7F7F7F"/>
                  </a:solidFill>
                  <a:latin typeface="Helvetica" charset="0"/>
                  <a:ea typeface="Helvetica" charset="0"/>
                  <a:cs typeface="Helvetica" charset="0"/>
                </a:rPr>
                <a:t>Support &amp; maintenance</a:t>
              </a:r>
            </a:p>
            <a:p>
              <a:pPr marL="158496" lvl="1" indent="-158496" defTabSz="685329">
                <a:spcAft>
                  <a:spcPts val="246"/>
                </a:spcAft>
                <a:buFont typeface="Arial" charset="0"/>
                <a:buChar char="•"/>
              </a:pPr>
              <a:r>
                <a:rPr lang="en-US" sz="1400" dirty="0">
                  <a:solidFill>
                    <a:srgbClr val="7F7F7F"/>
                  </a:solidFill>
                  <a:latin typeface="Helvetica" charset="0"/>
                  <a:ea typeface="Helvetica" charset="0"/>
                  <a:cs typeface="Helvetica" charset="0"/>
                </a:rPr>
                <a:t>Network services</a:t>
              </a:r>
            </a:p>
            <a:p>
              <a:pPr marL="158496" lvl="1" indent="-158496" defTabSz="685329">
                <a:spcAft>
                  <a:spcPts val="246"/>
                </a:spcAft>
                <a:buFont typeface="Arial" charset="0"/>
                <a:buChar char="•"/>
              </a:pPr>
              <a:r>
                <a:rPr lang="en-US" sz="1400" dirty="0">
                  <a:solidFill>
                    <a:srgbClr val="7F7F7F"/>
                  </a:solidFill>
                  <a:latin typeface="Helvetica" charset="0"/>
                  <a:ea typeface="Helvetica" charset="0"/>
                  <a:cs typeface="Helvetica" charset="0"/>
                </a:rPr>
                <a:t>Cloud deployment</a:t>
              </a:r>
              <a:endParaRPr lang="en-US" sz="3000" dirty="0"/>
            </a:p>
          </p:txBody>
        </p:sp>
        <p:sp>
          <p:nvSpPr>
            <p:cNvPr id="37907" name="TextBox 23"/>
            <p:cNvSpPr txBox="1">
              <a:spLocks noChangeArrowheads="1"/>
            </p:cNvSpPr>
            <p:nvPr/>
          </p:nvSpPr>
          <p:spPr bwMode="auto">
            <a:xfrm>
              <a:off x="9550399" y="7605605"/>
              <a:ext cx="3048001" cy="1124242"/>
            </a:xfrm>
            <a:prstGeom prst="rect">
              <a:avLst/>
            </a:prstGeom>
            <a:noFill/>
            <a:ln w="9525">
              <a:noFill/>
              <a:miter lim="800000"/>
              <a:headEnd/>
              <a:tailEnd/>
            </a:ln>
          </p:spPr>
          <p:txBody>
            <a:bodyPr>
              <a:prstTxWarp prst="textNoShape">
                <a:avLst/>
              </a:prstTxWarp>
              <a:spAutoFit/>
            </a:bodyPr>
            <a:lstStyle/>
            <a:p>
              <a:pPr marL="158496" lvl="1" indent="-158496" defTabSz="685329">
                <a:spcAft>
                  <a:spcPts val="246"/>
                </a:spcAft>
                <a:buFont typeface="Arial" charset="0"/>
                <a:buChar char="•"/>
              </a:pPr>
              <a:r>
                <a:rPr lang="en-US" sz="1400" dirty="0">
                  <a:solidFill>
                    <a:srgbClr val="7F7F7F"/>
                  </a:solidFill>
                  <a:latin typeface="Helvetica" charset="0"/>
                  <a:ea typeface="Helvetica" charset="0"/>
                  <a:cs typeface="Helvetica" charset="0"/>
                </a:rPr>
                <a:t>Developer tools</a:t>
              </a:r>
            </a:p>
            <a:p>
              <a:pPr marL="158496" lvl="1" indent="-158496" defTabSz="685329">
                <a:spcAft>
                  <a:spcPts val="246"/>
                </a:spcAft>
                <a:buFont typeface="Arial" charset="0"/>
                <a:buChar char="•"/>
              </a:pPr>
              <a:r>
                <a:rPr lang="en-US" sz="1400" dirty="0" err="1">
                  <a:solidFill>
                    <a:srgbClr val="7F7F7F"/>
                  </a:solidFill>
                  <a:latin typeface="Helvetica" charset="0"/>
                  <a:ea typeface="Helvetica" charset="0"/>
                  <a:cs typeface="Helvetica" charset="0"/>
                </a:rPr>
                <a:t>Drupal</a:t>
              </a:r>
              <a:r>
                <a:rPr lang="en-US" sz="1400" dirty="0">
                  <a:solidFill>
                    <a:srgbClr val="7F7F7F"/>
                  </a:solidFill>
                  <a:latin typeface="Helvetica" charset="0"/>
                  <a:ea typeface="Helvetica" charset="0"/>
                  <a:cs typeface="Helvetica" charset="0"/>
                </a:rPr>
                <a:t> monitoring</a:t>
              </a:r>
            </a:p>
            <a:p>
              <a:pPr marL="158496" lvl="1" indent="-158496" defTabSz="685329">
                <a:spcAft>
                  <a:spcPts val="246"/>
                </a:spcAft>
                <a:buFont typeface="Arial" charset="0"/>
                <a:buChar char="•"/>
              </a:pPr>
              <a:r>
                <a:rPr lang="en-US" sz="1400" dirty="0">
                  <a:solidFill>
                    <a:srgbClr val="7F7F7F"/>
                  </a:solidFill>
                  <a:latin typeface="Helvetica" charset="0"/>
                  <a:ea typeface="Helvetica" charset="0"/>
                  <a:cs typeface="Helvetica" charset="0"/>
                </a:rPr>
                <a:t>Performance testing</a:t>
              </a:r>
            </a:p>
          </p:txBody>
        </p:sp>
        <p:pic>
          <p:nvPicPr>
            <p:cNvPr id="37908" name="Picture 29" descr="Acquia_network_spot.eps"/>
            <p:cNvPicPr>
              <a:picLocks noChangeAspect="1"/>
            </p:cNvPicPr>
            <p:nvPr/>
          </p:nvPicPr>
          <p:blipFill>
            <a:blip r:embed="rId4"/>
            <a:srcRect r="-28705"/>
            <a:stretch>
              <a:fillRect/>
            </a:stretch>
          </p:blipFill>
          <p:spPr bwMode="auto">
            <a:xfrm>
              <a:off x="787400" y="7772400"/>
              <a:ext cx="3617665" cy="777240"/>
            </a:xfrm>
            <a:prstGeom prst="rect">
              <a:avLst/>
            </a:prstGeom>
            <a:noFill/>
            <a:ln w="9525">
              <a:noFill/>
              <a:miter lim="800000"/>
              <a:headEnd/>
              <a:tailEnd/>
            </a:ln>
          </p:spPr>
        </p:pic>
        <p:pic>
          <p:nvPicPr>
            <p:cNvPr id="37909" name="Picture 36" descr="cloud_logo_CMYK.eps"/>
            <p:cNvPicPr>
              <a:picLocks noChangeAspect="1"/>
            </p:cNvPicPr>
            <p:nvPr/>
          </p:nvPicPr>
          <p:blipFill>
            <a:blip r:embed="rId5"/>
            <a:srcRect/>
            <a:stretch>
              <a:fillRect/>
            </a:stretch>
          </p:blipFill>
          <p:spPr bwMode="auto">
            <a:xfrm>
              <a:off x="3776362" y="7789561"/>
              <a:ext cx="2528767" cy="77724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2"/>
          <a:srcRect/>
          <a:stretch>
            <a:fillRect/>
          </a:stretch>
        </p:blipFill>
        <p:spPr bwMode="auto">
          <a:xfrm>
            <a:off x="830461" y="2416597"/>
            <a:ext cx="1294805" cy="425276"/>
          </a:xfrm>
          <a:prstGeom prst="rect">
            <a:avLst/>
          </a:prstGeom>
          <a:noFill/>
          <a:ln w="12700">
            <a:noFill/>
            <a:miter lim="800000"/>
            <a:headEnd/>
            <a:tailEnd/>
          </a:ln>
        </p:spPr>
      </p:pic>
      <p:pic>
        <p:nvPicPr>
          <p:cNvPr id="39939" name="Picture 5"/>
          <p:cNvPicPr>
            <a:picLocks noChangeAspect="1" noChangeArrowheads="1"/>
          </p:cNvPicPr>
          <p:nvPr/>
        </p:nvPicPr>
        <p:blipFill>
          <a:blip r:embed="rId3"/>
          <a:srcRect/>
          <a:stretch>
            <a:fillRect/>
          </a:stretch>
        </p:blipFill>
        <p:spPr bwMode="auto">
          <a:xfrm>
            <a:off x="918642" y="1864072"/>
            <a:ext cx="1153046" cy="383977"/>
          </a:xfrm>
          <a:prstGeom prst="rect">
            <a:avLst/>
          </a:prstGeom>
          <a:noFill/>
          <a:ln w="12700">
            <a:noFill/>
            <a:miter lim="800000"/>
            <a:headEnd/>
            <a:tailEnd/>
          </a:ln>
        </p:spPr>
      </p:pic>
      <p:pic>
        <p:nvPicPr>
          <p:cNvPr id="39940" name="Picture 8"/>
          <p:cNvPicPr>
            <a:picLocks noChangeAspect="1" noChangeArrowheads="1"/>
          </p:cNvPicPr>
          <p:nvPr/>
        </p:nvPicPr>
        <p:blipFill>
          <a:blip r:embed="rId4"/>
          <a:srcRect/>
          <a:stretch>
            <a:fillRect/>
          </a:stretch>
        </p:blipFill>
        <p:spPr bwMode="auto">
          <a:xfrm>
            <a:off x="7342436" y="1408658"/>
            <a:ext cx="948779" cy="535781"/>
          </a:xfrm>
          <a:prstGeom prst="rect">
            <a:avLst/>
          </a:prstGeom>
          <a:noFill/>
          <a:ln w="12700">
            <a:noFill/>
            <a:miter lim="800000"/>
            <a:headEnd/>
            <a:tailEnd/>
          </a:ln>
        </p:spPr>
      </p:pic>
      <p:pic>
        <p:nvPicPr>
          <p:cNvPr id="39941" name="Picture 9"/>
          <p:cNvPicPr>
            <a:picLocks noChangeAspect="1" noChangeArrowheads="1"/>
          </p:cNvPicPr>
          <p:nvPr/>
        </p:nvPicPr>
        <p:blipFill>
          <a:blip r:embed="rId5"/>
          <a:srcRect/>
          <a:stretch>
            <a:fillRect/>
          </a:stretch>
        </p:blipFill>
        <p:spPr bwMode="auto">
          <a:xfrm>
            <a:off x="4847704" y="3053954"/>
            <a:ext cx="820415" cy="820415"/>
          </a:xfrm>
          <a:prstGeom prst="rect">
            <a:avLst/>
          </a:prstGeom>
          <a:noFill/>
          <a:ln w="12700">
            <a:noFill/>
            <a:miter lim="800000"/>
            <a:headEnd/>
            <a:tailEnd/>
          </a:ln>
        </p:spPr>
      </p:pic>
      <p:pic>
        <p:nvPicPr>
          <p:cNvPr id="39942" name="Picture 11"/>
          <p:cNvPicPr>
            <a:picLocks noChangeAspect="1" noChangeArrowheads="1"/>
          </p:cNvPicPr>
          <p:nvPr/>
        </p:nvPicPr>
        <p:blipFill>
          <a:blip r:embed="rId6"/>
          <a:srcRect/>
          <a:stretch>
            <a:fillRect/>
          </a:stretch>
        </p:blipFill>
        <p:spPr bwMode="auto">
          <a:xfrm>
            <a:off x="1141884" y="4616648"/>
            <a:ext cx="677540" cy="526852"/>
          </a:xfrm>
          <a:prstGeom prst="rect">
            <a:avLst/>
          </a:prstGeom>
          <a:noFill/>
          <a:ln w="12700">
            <a:noFill/>
            <a:miter lim="800000"/>
            <a:headEnd/>
            <a:tailEnd/>
          </a:ln>
        </p:spPr>
      </p:pic>
      <p:pic>
        <p:nvPicPr>
          <p:cNvPr id="39943" name="Picture 17"/>
          <p:cNvPicPr>
            <a:picLocks noChangeAspect="1" noChangeArrowheads="1"/>
          </p:cNvPicPr>
          <p:nvPr/>
        </p:nvPicPr>
        <p:blipFill>
          <a:blip r:embed="rId7"/>
          <a:srcRect/>
          <a:stretch>
            <a:fillRect/>
          </a:stretch>
        </p:blipFill>
        <p:spPr bwMode="auto">
          <a:xfrm>
            <a:off x="2768203" y="4286251"/>
            <a:ext cx="1705570" cy="488900"/>
          </a:xfrm>
          <a:prstGeom prst="rect">
            <a:avLst/>
          </a:prstGeom>
          <a:noFill/>
          <a:ln w="12700">
            <a:noFill/>
            <a:miter lim="800000"/>
            <a:headEnd/>
            <a:tailEnd/>
          </a:ln>
        </p:spPr>
      </p:pic>
      <p:pic>
        <p:nvPicPr>
          <p:cNvPr id="39944" name="Picture 18"/>
          <p:cNvPicPr>
            <a:picLocks noChangeAspect="1" noChangeArrowheads="1"/>
          </p:cNvPicPr>
          <p:nvPr/>
        </p:nvPicPr>
        <p:blipFill>
          <a:blip r:embed="rId8"/>
          <a:srcRect/>
          <a:stretch>
            <a:fillRect/>
          </a:stretch>
        </p:blipFill>
        <p:spPr bwMode="auto">
          <a:xfrm>
            <a:off x="616149" y="3103066"/>
            <a:ext cx="1734592" cy="483320"/>
          </a:xfrm>
          <a:prstGeom prst="rect">
            <a:avLst/>
          </a:prstGeom>
          <a:noFill/>
          <a:ln w="12700">
            <a:noFill/>
            <a:miter lim="800000"/>
            <a:headEnd/>
            <a:tailEnd/>
          </a:ln>
        </p:spPr>
      </p:pic>
      <p:pic>
        <p:nvPicPr>
          <p:cNvPr id="39945" name="Picture 20"/>
          <p:cNvPicPr>
            <a:picLocks noChangeAspect="1" noChangeArrowheads="1"/>
          </p:cNvPicPr>
          <p:nvPr/>
        </p:nvPicPr>
        <p:blipFill>
          <a:blip r:embed="rId9"/>
          <a:srcRect/>
          <a:stretch>
            <a:fillRect/>
          </a:stretch>
        </p:blipFill>
        <p:spPr bwMode="auto">
          <a:xfrm>
            <a:off x="6964040" y="2146474"/>
            <a:ext cx="1722313" cy="347141"/>
          </a:xfrm>
          <a:prstGeom prst="rect">
            <a:avLst/>
          </a:prstGeom>
          <a:noFill/>
          <a:ln w="12700">
            <a:noFill/>
            <a:miter lim="800000"/>
            <a:headEnd/>
            <a:tailEnd/>
          </a:ln>
        </p:spPr>
      </p:pic>
      <p:pic>
        <p:nvPicPr>
          <p:cNvPr id="39946" name="Picture 23"/>
          <p:cNvPicPr>
            <a:picLocks noChangeAspect="1" noChangeArrowheads="1"/>
          </p:cNvPicPr>
          <p:nvPr/>
        </p:nvPicPr>
        <p:blipFill>
          <a:blip r:embed="rId10"/>
          <a:srcRect/>
          <a:stretch>
            <a:fillRect/>
          </a:stretch>
        </p:blipFill>
        <p:spPr bwMode="auto">
          <a:xfrm>
            <a:off x="4939234" y="3625453"/>
            <a:ext cx="7813" cy="7814"/>
          </a:xfrm>
          <a:prstGeom prst="rect">
            <a:avLst/>
          </a:prstGeom>
          <a:noFill/>
          <a:ln w="12700">
            <a:noFill/>
            <a:miter lim="800000"/>
            <a:headEnd/>
            <a:tailEnd/>
          </a:ln>
        </p:spPr>
      </p:pic>
      <p:sp>
        <p:nvSpPr>
          <p:cNvPr id="33816" name="Rectangle 24"/>
          <p:cNvSpPr>
            <a:spLocks/>
          </p:cNvSpPr>
          <p:nvPr/>
        </p:nvSpPr>
        <p:spPr bwMode="auto">
          <a:xfrm>
            <a:off x="358304" y="908596"/>
            <a:ext cx="2182192" cy="353839"/>
          </a:xfrm>
          <a:prstGeom prst="rect">
            <a:avLst/>
          </a:prstGeom>
          <a:solidFill>
            <a:schemeClr val="accent3"/>
          </a:solidFill>
          <a:ln>
            <a:noFill/>
          </a:ln>
          <a:effectLst>
            <a:outerShdw blurRad="57150" dist="50800" dir="2700000">
              <a:schemeClr val="bg1">
                <a:lumMod val="50000"/>
                <a:alpha val="80000"/>
              </a:schemeClr>
            </a:outerShdw>
          </a:effectLst>
        </p:spPr>
        <p:txBody>
          <a:bodyPr lIns="0" tIns="0" rIns="0" bIns="0" anchor="ctr"/>
          <a:lstStyle/>
          <a:p>
            <a:pPr defTabSz="914353">
              <a:defRPr/>
            </a:pPr>
            <a:r>
              <a:rPr lang="en-US" sz="1400" dirty="0">
                <a:solidFill>
                  <a:srgbClr val="FFFFFF"/>
                </a:solidFill>
                <a:latin typeface="Helvetica"/>
                <a:ea typeface="ヒラギノ角ゴ ProN W3" charset="0"/>
                <a:cs typeface="Helvetica"/>
                <a:sym typeface="Corbel Bold" charset="0"/>
              </a:rPr>
              <a:t>Media</a:t>
            </a:r>
          </a:p>
        </p:txBody>
      </p:sp>
      <p:sp>
        <p:nvSpPr>
          <p:cNvPr id="33817" name="Rectangle 25"/>
          <p:cNvSpPr>
            <a:spLocks/>
          </p:cNvSpPr>
          <p:nvPr/>
        </p:nvSpPr>
        <p:spPr bwMode="auto">
          <a:xfrm>
            <a:off x="2540497" y="908596"/>
            <a:ext cx="2145357" cy="353839"/>
          </a:xfrm>
          <a:prstGeom prst="rect">
            <a:avLst/>
          </a:prstGeom>
          <a:solidFill>
            <a:schemeClr val="accent3"/>
          </a:solidFill>
          <a:ln>
            <a:noFill/>
          </a:ln>
          <a:effectLst>
            <a:outerShdw blurRad="57150" dist="50800" dir="2700000">
              <a:schemeClr val="bg1">
                <a:lumMod val="50000"/>
                <a:alpha val="80000"/>
              </a:schemeClr>
            </a:outerShdw>
          </a:effectLst>
          <a:extLst/>
        </p:spPr>
        <p:txBody>
          <a:bodyPr lIns="0" tIns="0" rIns="0" bIns="0" anchor="ctr"/>
          <a:lstStyle/>
          <a:p>
            <a:pPr defTabSz="914353">
              <a:defRPr/>
            </a:pPr>
            <a:r>
              <a:rPr lang="en-US" sz="1400" dirty="0">
                <a:solidFill>
                  <a:srgbClr val="FFFFFF"/>
                </a:solidFill>
                <a:latin typeface="Helvetica"/>
                <a:ea typeface="ヒラギノ角ゴ ProN W3" charset="0"/>
                <a:cs typeface="Helvetica"/>
                <a:sym typeface="Corbel Bold" charset="0"/>
              </a:rPr>
              <a:t>Entertainment</a:t>
            </a:r>
          </a:p>
        </p:txBody>
      </p:sp>
      <p:sp>
        <p:nvSpPr>
          <p:cNvPr id="33818" name="Rectangle 26"/>
          <p:cNvSpPr>
            <a:spLocks/>
          </p:cNvSpPr>
          <p:nvPr/>
        </p:nvSpPr>
        <p:spPr bwMode="auto">
          <a:xfrm>
            <a:off x="4625578" y="908596"/>
            <a:ext cx="2156520" cy="353839"/>
          </a:xfrm>
          <a:prstGeom prst="rect">
            <a:avLst/>
          </a:prstGeom>
          <a:solidFill>
            <a:schemeClr val="accent3"/>
          </a:solidFill>
          <a:ln>
            <a:noFill/>
          </a:ln>
          <a:effectLst>
            <a:outerShdw blurRad="57150" dist="50800" dir="2700000">
              <a:schemeClr val="bg1">
                <a:lumMod val="50000"/>
                <a:alpha val="80000"/>
              </a:schemeClr>
            </a:outerShdw>
          </a:effectLst>
          <a:extLst/>
        </p:spPr>
        <p:txBody>
          <a:bodyPr lIns="0" tIns="0" rIns="0" bIns="0" anchor="ctr"/>
          <a:lstStyle/>
          <a:p>
            <a:pPr defTabSz="914353">
              <a:defRPr/>
            </a:pPr>
            <a:r>
              <a:rPr lang="en-US" sz="1400" dirty="0">
                <a:solidFill>
                  <a:srgbClr val="FFFFFF"/>
                </a:solidFill>
                <a:latin typeface="Helvetica"/>
                <a:ea typeface="ヒラギノ角ゴ ProN W3" charset="0"/>
                <a:cs typeface="Helvetica"/>
                <a:sym typeface="Corbel Bold" charset="0"/>
              </a:rPr>
              <a:t>Public Sector</a:t>
            </a:r>
          </a:p>
        </p:txBody>
      </p:sp>
      <p:sp>
        <p:nvSpPr>
          <p:cNvPr id="33819" name="Rectangle 27"/>
          <p:cNvSpPr>
            <a:spLocks/>
          </p:cNvSpPr>
          <p:nvPr/>
        </p:nvSpPr>
        <p:spPr bwMode="auto">
          <a:xfrm>
            <a:off x="6782098" y="908596"/>
            <a:ext cx="2052712" cy="353839"/>
          </a:xfrm>
          <a:prstGeom prst="rect">
            <a:avLst/>
          </a:prstGeom>
          <a:solidFill>
            <a:schemeClr val="accent3"/>
          </a:solidFill>
          <a:ln>
            <a:noFill/>
          </a:ln>
          <a:effectLst>
            <a:outerShdw blurRad="57150" dist="50800" dir="2700000">
              <a:schemeClr val="bg1">
                <a:lumMod val="50000"/>
                <a:alpha val="80000"/>
              </a:schemeClr>
            </a:outerShdw>
          </a:effectLst>
          <a:extLst/>
        </p:spPr>
        <p:txBody>
          <a:bodyPr lIns="0" tIns="0" rIns="0" bIns="0" anchor="ctr"/>
          <a:lstStyle/>
          <a:p>
            <a:pPr defTabSz="914353">
              <a:defRPr/>
            </a:pPr>
            <a:r>
              <a:rPr lang="en-US" sz="1400" dirty="0">
                <a:solidFill>
                  <a:srgbClr val="FFFFFF"/>
                </a:solidFill>
                <a:latin typeface="Helvetica"/>
                <a:ea typeface="ヒラギノ角ゴ ProN W3" charset="0"/>
                <a:cs typeface="Helvetica"/>
                <a:sym typeface="Corbel Bold" charset="0"/>
              </a:rPr>
              <a:t>Higher Ed</a:t>
            </a:r>
          </a:p>
        </p:txBody>
      </p:sp>
      <p:sp>
        <p:nvSpPr>
          <p:cNvPr id="39951" name="Line 29"/>
          <p:cNvSpPr>
            <a:spLocks noChangeShapeType="1"/>
          </p:cNvSpPr>
          <p:nvPr/>
        </p:nvSpPr>
        <p:spPr bwMode="auto">
          <a:xfrm flipH="1">
            <a:off x="2529334" y="910829"/>
            <a:ext cx="11162" cy="4980533"/>
          </a:xfrm>
          <a:prstGeom prst="line">
            <a:avLst/>
          </a:prstGeom>
          <a:noFill/>
          <a:ln w="12700">
            <a:solidFill>
              <a:srgbClr val="9A9A9A"/>
            </a:solidFill>
            <a:round/>
            <a:headEnd/>
            <a:tailEnd/>
          </a:ln>
        </p:spPr>
        <p:txBody>
          <a:bodyPr lIns="0" tIns="0" rIns="0" bIns="0">
            <a:prstTxWarp prst="textNoShape">
              <a:avLst/>
            </a:prstTxWarp>
          </a:bodyPr>
          <a:lstStyle/>
          <a:p>
            <a:endParaRPr lang="en-US"/>
          </a:p>
        </p:txBody>
      </p:sp>
      <p:sp>
        <p:nvSpPr>
          <p:cNvPr id="39952" name="Line 30"/>
          <p:cNvSpPr>
            <a:spLocks noChangeShapeType="1"/>
          </p:cNvSpPr>
          <p:nvPr/>
        </p:nvSpPr>
        <p:spPr bwMode="auto">
          <a:xfrm>
            <a:off x="4678041" y="910828"/>
            <a:ext cx="6697" cy="4929188"/>
          </a:xfrm>
          <a:prstGeom prst="line">
            <a:avLst/>
          </a:prstGeom>
          <a:noFill/>
          <a:ln w="12700">
            <a:solidFill>
              <a:srgbClr val="9A9A9A"/>
            </a:solidFill>
            <a:round/>
            <a:headEnd/>
            <a:tailEnd/>
          </a:ln>
        </p:spPr>
        <p:txBody>
          <a:bodyPr lIns="0" tIns="0" rIns="0" bIns="0">
            <a:prstTxWarp prst="textNoShape">
              <a:avLst/>
            </a:prstTxWarp>
          </a:bodyPr>
          <a:lstStyle/>
          <a:p>
            <a:endParaRPr lang="en-US"/>
          </a:p>
        </p:txBody>
      </p:sp>
      <p:pic>
        <p:nvPicPr>
          <p:cNvPr id="39953" name="Picture 33"/>
          <p:cNvPicPr>
            <a:picLocks noChangeAspect="1" noChangeArrowheads="1"/>
          </p:cNvPicPr>
          <p:nvPr/>
        </p:nvPicPr>
        <p:blipFill>
          <a:blip r:embed="rId11"/>
          <a:srcRect/>
          <a:stretch>
            <a:fillRect/>
          </a:stretch>
        </p:blipFill>
        <p:spPr bwMode="auto">
          <a:xfrm>
            <a:off x="5873502" y="3152180"/>
            <a:ext cx="746745" cy="491133"/>
          </a:xfrm>
          <a:prstGeom prst="rect">
            <a:avLst/>
          </a:prstGeom>
          <a:noFill/>
          <a:ln w="12700">
            <a:noFill/>
            <a:miter lim="800000"/>
            <a:headEnd/>
            <a:tailEnd/>
          </a:ln>
        </p:spPr>
      </p:pic>
      <p:pic>
        <p:nvPicPr>
          <p:cNvPr id="39954" name="Picture 35"/>
          <p:cNvPicPr>
            <a:picLocks noChangeAspect="1" noChangeArrowheads="1"/>
          </p:cNvPicPr>
          <p:nvPr/>
        </p:nvPicPr>
        <p:blipFill>
          <a:blip r:embed="rId12"/>
          <a:srcRect/>
          <a:stretch>
            <a:fillRect/>
          </a:stretch>
        </p:blipFill>
        <p:spPr bwMode="auto">
          <a:xfrm>
            <a:off x="7409408" y="2597424"/>
            <a:ext cx="823764" cy="760139"/>
          </a:xfrm>
          <a:prstGeom prst="rect">
            <a:avLst/>
          </a:prstGeom>
          <a:noFill/>
          <a:ln w="12700">
            <a:noFill/>
            <a:miter lim="800000"/>
            <a:headEnd/>
            <a:tailEnd/>
          </a:ln>
        </p:spPr>
      </p:pic>
      <p:pic>
        <p:nvPicPr>
          <p:cNvPr id="39955" name="Picture 36"/>
          <p:cNvPicPr>
            <a:picLocks noChangeAspect="1" noChangeArrowheads="1"/>
          </p:cNvPicPr>
          <p:nvPr/>
        </p:nvPicPr>
        <p:blipFill>
          <a:blip r:embed="rId13"/>
          <a:srcRect/>
          <a:stretch>
            <a:fillRect/>
          </a:stretch>
        </p:blipFill>
        <p:spPr bwMode="auto">
          <a:xfrm>
            <a:off x="590476" y="3806280"/>
            <a:ext cx="1785938" cy="663029"/>
          </a:xfrm>
          <a:prstGeom prst="rect">
            <a:avLst/>
          </a:prstGeom>
          <a:noFill/>
          <a:ln w="12700">
            <a:noFill/>
            <a:miter lim="800000"/>
            <a:headEnd/>
            <a:tailEnd/>
          </a:ln>
        </p:spPr>
      </p:pic>
      <p:pic>
        <p:nvPicPr>
          <p:cNvPr id="39956" name="Picture 37"/>
          <p:cNvPicPr>
            <a:picLocks noChangeAspect="1" noChangeArrowheads="1"/>
          </p:cNvPicPr>
          <p:nvPr/>
        </p:nvPicPr>
        <p:blipFill>
          <a:blip r:embed="rId14"/>
          <a:srcRect/>
          <a:stretch>
            <a:fillRect/>
          </a:stretch>
        </p:blipFill>
        <p:spPr bwMode="auto">
          <a:xfrm>
            <a:off x="4933653" y="5454923"/>
            <a:ext cx="1589484" cy="564803"/>
          </a:xfrm>
          <a:prstGeom prst="rect">
            <a:avLst/>
          </a:prstGeom>
          <a:noFill/>
          <a:ln w="12700">
            <a:noFill/>
            <a:miter lim="800000"/>
            <a:headEnd/>
            <a:tailEnd/>
          </a:ln>
        </p:spPr>
      </p:pic>
      <p:sp>
        <p:nvSpPr>
          <p:cNvPr id="39957" name="Title 2"/>
          <p:cNvSpPr>
            <a:spLocks noGrp="1"/>
          </p:cNvSpPr>
          <p:nvPr>
            <p:ph type="title"/>
          </p:nvPr>
        </p:nvSpPr>
        <p:spPr/>
        <p:txBody>
          <a:bodyPr/>
          <a:lstStyle/>
          <a:p>
            <a:r>
              <a:rPr lang="en-US">
                <a:latin typeface="Helvetica" charset="0"/>
                <a:ea typeface="ＭＳ Ｐゴシック" charset="-128"/>
              </a:rPr>
              <a:t>Acquia Customers</a:t>
            </a:r>
          </a:p>
        </p:txBody>
      </p:sp>
      <p:pic>
        <p:nvPicPr>
          <p:cNvPr id="39958" name="Picture 38"/>
          <p:cNvPicPr>
            <a:picLocks noChangeAspect="1"/>
          </p:cNvPicPr>
          <p:nvPr/>
        </p:nvPicPr>
        <p:blipFill>
          <a:blip r:embed="rId15"/>
          <a:srcRect/>
          <a:stretch>
            <a:fillRect/>
          </a:stretch>
        </p:blipFill>
        <p:spPr bwMode="auto">
          <a:xfrm>
            <a:off x="4847704" y="1553766"/>
            <a:ext cx="1785938" cy="446484"/>
          </a:xfrm>
          <a:prstGeom prst="rect">
            <a:avLst/>
          </a:prstGeom>
          <a:noFill/>
          <a:ln w="9525">
            <a:noFill/>
            <a:miter lim="800000"/>
            <a:headEnd/>
            <a:tailEnd/>
          </a:ln>
        </p:spPr>
      </p:pic>
      <p:sp>
        <p:nvSpPr>
          <p:cNvPr id="39959" name="Rectangle 1"/>
          <p:cNvSpPr>
            <a:spLocks/>
          </p:cNvSpPr>
          <p:nvPr/>
        </p:nvSpPr>
        <p:spPr bwMode="auto">
          <a:xfrm>
            <a:off x="2365251" y="6653734"/>
            <a:ext cx="4436938" cy="204266"/>
          </a:xfrm>
          <a:prstGeom prst="rect">
            <a:avLst/>
          </a:prstGeom>
          <a:noFill/>
          <a:ln w="12700">
            <a:noFill/>
            <a:miter lim="800000"/>
            <a:headEnd/>
            <a:tailEnd/>
          </a:ln>
        </p:spPr>
        <p:txBody>
          <a:bodyPr lIns="0" tIns="0" rIns="40604" bIns="0">
            <a:prstTxWarp prst="textNoShape">
              <a:avLst/>
            </a:prstTxWarp>
          </a:bodyPr>
          <a:lstStyle/>
          <a:p>
            <a:pPr marL="37950"/>
            <a:r>
              <a:rPr lang="en-US" sz="1000" dirty="0">
                <a:solidFill>
                  <a:srgbClr val="FFFFFF"/>
                </a:solidFill>
              </a:rPr>
              <a:t>PROPRIETARY AND CONFIDENTIAL  - do not redistribute</a:t>
            </a:r>
          </a:p>
        </p:txBody>
      </p:sp>
      <p:pic>
        <p:nvPicPr>
          <p:cNvPr id="39960" name="Picture 42"/>
          <p:cNvPicPr>
            <a:picLocks noChangeAspect="1"/>
          </p:cNvPicPr>
          <p:nvPr/>
        </p:nvPicPr>
        <p:blipFill>
          <a:blip r:embed="rId16"/>
          <a:srcRect/>
          <a:stretch>
            <a:fillRect/>
          </a:stretch>
        </p:blipFill>
        <p:spPr bwMode="auto">
          <a:xfrm>
            <a:off x="2890987" y="2806155"/>
            <a:ext cx="1466701" cy="878458"/>
          </a:xfrm>
          <a:prstGeom prst="rect">
            <a:avLst/>
          </a:prstGeom>
          <a:noFill/>
          <a:ln w="9525">
            <a:noFill/>
            <a:miter lim="800000"/>
            <a:headEnd/>
            <a:tailEnd/>
          </a:ln>
        </p:spPr>
      </p:pic>
      <p:pic>
        <p:nvPicPr>
          <p:cNvPr id="39961" name="Picture 10"/>
          <p:cNvPicPr>
            <a:picLocks noChangeAspect="1"/>
          </p:cNvPicPr>
          <p:nvPr/>
        </p:nvPicPr>
        <p:blipFill>
          <a:blip r:embed="rId17"/>
          <a:srcRect t="12903" b="16129"/>
          <a:stretch>
            <a:fillRect/>
          </a:stretch>
        </p:blipFill>
        <p:spPr bwMode="auto">
          <a:xfrm>
            <a:off x="2792760" y="1394148"/>
            <a:ext cx="1659806" cy="588243"/>
          </a:xfrm>
          <a:prstGeom prst="rect">
            <a:avLst/>
          </a:prstGeom>
          <a:noFill/>
          <a:ln w="9525">
            <a:noFill/>
            <a:miter lim="800000"/>
            <a:headEnd/>
            <a:tailEnd/>
          </a:ln>
        </p:spPr>
      </p:pic>
      <p:pic>
        <p:nvPicPr>
          <p:cNvPr id="39962" name="Picture 26"/>
          <p:cNvPicPr>
            <a:picLocks noChangeAspect="1"/>
          </p:cNvPicPr>
          <p:nvPr/>
        </p:nvPicPr>
        <p:blipFill>
          <a:blip r:embed="rId18"/>
          <a:srcRect/>
          <a:stretch>
            <a:fillRect/>
          </a:stretch>
        </p:blipFill>
        <p:spPr bwMode="auto">
          <a:xfrm>
            <a:off x="7156028" y="3463603"/>
            <a:ext cx="1338337" cy="405184"/>
          </a:xfrm>
          <a:prstGeom prst="rect">
            <a:avLst/>
          </a:prstGeom>
          <a:noFill/>
          <a:ln w="9525">
            <a:noFill/>
            <a:miter lim="800000"/>
            <a:headEnd/>
            <a:tailEnd/>
          </a:ln>
        </p:spPr>
      </p:pic>
      <p:sp>
        <p:nvSpPr>
          <p:cNvPr id="39963" name="Line 30"/>
          <p:cNvSpPr>
            <a:spLocks noChangeShapeType="1"/>
          </p:cNvSpPr>
          <p:nvPr/>
        </p:nvSpPr>
        <p:spPr bwMode="auto">
          <a:xfrm>
            <a:off x="6782098" y="908595"/>
            <a:ext cx="5581" cy="4929188"/>
          </a:xfrm>
          <a:prstGeom prst="line">
            <a:avLst/>
          </a:prstGeom>
          <a:noFill/>
          <a:ln w="12700">
            <a:solidFill>
              <a:srgbClr val="9A9A9A"/>
            </a:solidFill>
            <a:round/>
            <a:headEnd/>
            <a:tailEnd/>
          </a:ln>
        </p:spPr>
        <p:txBody>
          <a:bodyPr lIns="0" tIns="0" rIns="0" bIns="0">
            <a:prstTxWarp prst="textNoShape">
              <a:avLst/>
            </a:prstTxWarp>
          </a:bodyPr>
          <a:lstStyle/>
          <a:p>
            <a:endParaRPr lang="en-US"/>
          </a:p>
        </p:txBody>
      </p:sp>
      <p:pic>
        <p:nvPicPr>
          <p:cNvPr id="39964" name="Picture 23"/>
          <p:cNvPicPr>
            <a:picLocks noChangeAspect="1" noChangeArrowheads="1"/>
          </p:cNvPicPr>
          <p:nvPr/>
        </p:nvPicPr>
        <p:blipFill>
          <a:blip r:embed="rId19"/>
          <a:srcRect/>
          <a:stretch>
            <a:fillRect/>
          </a:stretch>
        </p:blipFill>
        <p:spPr bwMode="auto">
          <a:xfrm>
            <a:off x="2914427" y="3799582"/>
            <a:ext cx="1436563" cy="401836"/>
          </a:xfrm>
          <a:prstGeom prst="rect">
            <a:avLst/>
          </a:prstGeom>
          <a:noFill/>
          <a:ln w="12700">
            <a:noFill/>
            <a:round/>
            <a:headEnd/>
            <a:tailEnd/>
          </a:ln>
        </p:spPr>
      </p:pic>
      <p:pic>
        <p:nvPicPr>
          <p:cNvPr id="39965" name="Picture 63"/>
          <p:cNvPicPr>
            <a:picLocks noChangeAspect="1"/>
          </p:cNvPicPr>
          <p:nvPr/>
        </p:nvPicPr>
        <p:blipFill>
          <a:blip r:embed="rId20"/>
          <a:srcRect/>
          <a:stretch>
            <a:fillRect/>
          </a:stretch>
        </p:blipFill>
        <p:spPr bwMode="auto">
          <a:xfrm>
            <a:off x="3280544" y="2108523"/>
            <a:ext cx="704329" cy="508992"/>
          </a:xfrm>
          <a:prstGeom prst="rect">
            <a:avLst/>
          </a:prstGeom>
          <a:noFill/>
          <a:ln w="9525">
            <a:noFill/>
            <a:miter lim="800000"/>
            <a:headEnd/>
            <a:tailEnd/>
          </a:ln>
        </p:spPr>
      </p:pic>
      <p:pic>
        <p:nvPicPr>
          <p:cNvPr id="39966" name="Picture 45"/>
          <p:cNvPicPr>
            <a:picLocks noChangeAspect="1" noChangeArrowheads="1"/>
          </p:cNvPicPr>
          <p:nvPr/>
        </p:nvPicPr>
        <p:blipFill>
          <a:blip r:embed="rId21"/>
          <a:srcRect/>
          <a:stretch>
            <a:fillRect/>
          </a:stretch>
        </p:blipFill>
        <p:spPr bwMode="auto">
          <a:xfrm>
            <a:off x="976685" y="1484561"/>
            <a:ext cx="1019100" cy="204267"/>
          </a:xfrm>
          <a:prstGeom prst="rect">
            <a:avLst/>
          </a:prstGeom>
          <a:noFill/>
          <a:ln w="12700">
            <a:noFill/>
            <a:miter lim="800000"/>
            <a:headEnd/>
            <a:tailEnd/>
          </a:ln>
        </p:spPr>
      </p:pic>
      <p:pic>
        <p:nvPicPr>
          <p:cNvPr id="39967" name="Picture 60" descr="Screen shot 2012-04-29 at 3.29.03 PM.png"/>
          <p:cNvPicPr>
            <a:picLocks noChangeAspect="1"/>
          </p:cNvPicPr>
          <p:nvPr/>
        </p:nvPicPr>
        <p:blipFill>
          <a:blip r:embed="rId22"/>
          <a:srcRect/>
          <a:stretch>
            <a:fillRect/>
          </a:stretch>
        </p:blipFill>
        <p:spPr bwMode="auto">
          <a:xfrm>
            <a:off x="4757291" y="2357438"/>
            <a:ext cx="1986855" cy="334863"/>
          </a:xfrm>
          <a:prstGeom prst="rect">
            <a:avLst/>
          </a:prstGeom>
          <a:noFill/>
          <a:ln w="9525">
            <a:noFill/>
            <a:miter lim="800000"/>
            <a:headEnd/>
            <a:tailEnd/>
          </a:ln>
        </p:spPr>
      </p:pic>
      <p:pic>
        <p:nvPicPr>
          <p:cNvPr id="39968" name="Picture 35"/>
          <p:cNvPicPr>
            <a:picLocks noChangeAspect="1"/>
          </p:cNvPicPr>
          <p:nvPr/>
        </p:nvPicPr>
        <p:blipFill>
          <a:blip r:embed="rId23"/>
          <a:srcRect/>
          <a:stretch>
            <a:fillRect/>
          </a:stretch>
        </p:blipFill>
        <p:spPr bwMode="auto">
          <a:xfrm>
            <a:off x="7010921" y="3989338"/>
            <a:ext cx="1625203" cy="463228"/>
          </a:xfrm>
          <a:prstGeom prst="rect">
            <a:avLst/>
          </a:prstGeom>
          <a:noFill/>
          <a:ln w="9525">
            <a:noFill/>
            <a:miter lim="800000"/>
            <a:headEnd/>
            <a:tailEnd/>
          </a:ln>
        </p:spPr>
      </p:pic>
      <p:pic>
        <p:nvPicPr>
          <p:cNvPr id="39969" name="Picture 36"/>
          <p:cNvPicPr>
            <a:picLocks noChangeAspect="1"/>
          </p:cNvPicPr>
          <p:nvPr/>
        </p:nvPicPr>
        <p:blipFill>
          <a:blip r:embed="rId24"/>
          <a:srcRect l="17657" t="22606" r="17914" b="25931"/>
          <a:stretch>
            <a:fillRect/>
          </a:stretch>
        </p:blipFill>
        <p:spPr bwMode="auto">
          <a:xfrm>
            <a:off x="7348017" y="4607719"/>
            <a:ext cx="930920" cy="519038"/>
          </a:xfrm>
          <a:prstGeom prst="rect">
            <a:avLst/>
          </a:prstGeom>
          <a:noFill/>
          <a:ln w="9525">
            <a:noFill/>
            <a:miter lim="800000"/>
            <a:headEnd/>
            <a:tailEnd/>
          </a:ln>
        </p:spPr>
      </p:pic>
      <p:pic>
        <p:nvPicPr>
          <p:cNvPr id="39970" name="Picture 37"/>
          <p:cNvPicPr>
            <a:picLocks noChangeAspect="1"/>
          </p:cNvPicPr>
          <p:nvPr/>
        </p:nvPicPr>
        <p:blipFill>
          <a:blip r:embed="rId25"/>
          <a:srcRect/>
          <a:stretch>
            <a:fillRect/>
          </a:stretch>
        </p:blipFill>
        <p:spPr bwMode="auto">
          <a:xfrm>
            <a:off x="6959576" y="5362278"/>
            <a:ext cx="1714500" cy="573732"/>
          </a:xfrm>
          <a:prstGeom prst="rect">
            <a:avLst/>
          </a:prstGeom>
          <a:noFill/>
          <a:ln w="9525">
            <a:noFill/>
            <a:miter lim="800000"/>
            <a:headEnd/>
            <a:tailEnd/>
          </a:ln>
        </p:spPr>
      </p:pic>
      <p:pic>
        <p:nvPicPr>
          <p:cNvPr id="39971" name="Picture 38"/>
          <p:cNvPicPr>
            <a:picLocks noChangeAspect="1"/>
          </p:cNvPicPr>
          <p:nvPr/>
        </p:nvPicPr>
        <p:blipFill>
          <a:blip r:embed="rId26"/>
          <a:srcRect/>
          <a:stretch>
            <a:fillRect/>
          </a:stretch>
        </p:blipFill>
        <p:spPr bwMode="auto">
          <a:xfrm>
            <a:off x="679773" y="5373440"/>
            <a:ext cx="1609576" cy="466576"/>
          </a:xfrm>
          <a:prstGeom prst="rect">
            <a:avLst/>
          </a:prstGeom>
          <a:noFill/>
          <a:ln w="9525">
            <a:noFill/>
            <a:miter lim="800000"/>
            <a:headEnd/>
            <a:tailEnd/>
          </a:ln>
        </p:spPr>
      </p:pic>
      <p:pic>
        <p:nvPicPr>
          <p:cNvPr id="39972" name="Picture 40"/>
          <p:cNvPicPr>
            <a:picLocks noChangeAspect="1"/>
          </p:cNvPicPr>
          <p:nvPr/>
        </p:nvPicPr>
        <p:blipFill>
          <a:blip r:embed="rId27"/>
          <a:srcRect/>
          <a:stretch>
            <a:fillRect/>
          </a:stretch>
        </p:blipFill>
        <p:spPr bwMode="auto">
          <a:xfrm>
            <a:off x="2923357" y="4875610"/>
            <a:ext cx="1403077" cy="860599"/>
          </a:xfrm>
          <a:prstGeom prst="rect">
            <a:avLst/>
          </a:prstGeom>
          <a:noFill/>
          <a:ln w="9525">
            <a:noFill/>
            <a:miter lim="800000"/>
            <a:headEnd/>
            <a:tailEnd/>
          </a:ln>
        </p:spPr>
      </p:pic>
      <p:pic>
        <p:nvPicPr>
          <p:cNvPr id="39973" name="Picture 41"/>
          <p:cNvPicPr>
            <a:picLocks noChangeAspect="1"/>
          </p:cNvPicPr>
          <p:nvPr/>
        </p:nvPicPr>
        <p:blipFill>
          <a:blip r:embed="rId28"/>
          <a:srcRect/>
          <a:stretch>
            <a:fillRect/>
          </a:stretch>
        </p:blipFill>
        <p:spPr bwMode="auto">
          <a:xfrm>
            <a:off x="5093271" y="4071938"/>
            <a:ext cx="1348383" cy="1010171"/>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14"/>
        <p:cNvGrpSpPr/>
        <p:nvPr/>
      </p:nvGrpSpPr>
      <p:grpSpPr>
        <a:xfrm>
          <a:off x="0" y="0"/>
          <a:ext cx="0" cy="0"/>
          <a:chOff x="0" y="0"/>
          <a:chExt cx="0" cy="0"/>
        </a:xfrm>
      </p:grpSpPr>
      <p:sp>
        <p:nvSpPr>
          <p:cNvPr id="215" name="Shape 215"/>
          <p:cNvSpPr/>
          <p:nvPr/>
        </p:nvSpPr>
        <p:spPr>
          <a:xfrm>
            <a:off x="0" y="1"/>
            <a:ext cx="9144000" cy="6857999"/>
          </a:xfrm>
          <a:prstGeom prst="rect">
            <a:avLst/>
          </a:prstGeom>
          <a:blipFill>
            <a:blip r:embed="rId3"/>
            <a:stretch>
              <a:fillRect/>
            </a:stretch>
          </a:blipFill>
        </p:spPr>
      </p:sp>
      <p:sp>
        <p:nvSpPr>
          <p:cNvPr id="216" name="Shape 216"/>
          <p:cNvSpPr txBox="1">
            <a:spLocks noGrp="1"/>
          </p:cNvSpPr>
          <p:nvPr>
            <p:ph type="title"/>
          </p:nvPr>
        </p:nvSpPr>
        <p:spPr>
          <a:xfrm>
            <a:off x="196453" y="158214"/>
            <a:ext cx="8751094" cy="656907"/>
          </a:xfrm>
          <a:prstGeom prst="rect">
            <a:avLst/>
          </a:prstGeom>
          <a:noFill/>
          <a:ln>
            <a:noFill/>
          </a:ln>
        </p:spPr>
        <p:txBody>
          <a:bodyPr lIns="35717" tIns="35717" rIns="35717" bIns="35717" anchor="ctr" anchorCtr="0">
            <a:spAutoFit/>
          </a:bodyPr>
          <a:lstStyle/>
          <a:p>
            <a:pPr>
              <a:spcBef>
                <a:spcPts val="0"/>
              </a:spcBef>
              <a:spcAft>
                <a:spcPts val="0"/>
              </a:spcAft>
              <a:buClr>
                <a:srgbClr val="002B70"/>
              </a:buClr>
              <a:buSzPct val="25000"/>
            </a:pPr>
            <a:r>
              <a:rPr lang="en-US" sz="3800" dirty="0">
                <a:solidFill>
                  <a:schemeClr val="lt1"/>
                </a:solidFill>
                <a:latin typeface="Arial"/>
                <a:ea typeface="Arial"/>
                <a:cs typeface="Arial"/>
                <a:sym typeface="Arial"/>
              </a:rPr>
              <a:t>Business Value – Acquia</a:t>
            </a:r>
          </a:p>
        </p:txBody>
      </p:sp>
      <p:sp>
        <p:nvSpPr>
          <p:cNvPr id="217" name="Shape 217"/>
          <p:cNvSpPr txBox="1"/>
          <p:nvPr/>
        </p:nvSpPr>
        <p:spPr>
          <a:xfrm>
            <a:off x="1" y="2625328"/>
            <a:ext cx="9143999" cy="1111332"/>
          </a:xfrm>
          <a:prstGeom prst="rect">
            <a:avLst/>
          </a:prstGeom>
          <a:noFill/>
          <a:ln>
            <a:noFill/>
          </a:ln>
        </p:spPr>
        <p:txBody>
          <a:bodyPr lIns="64281" tIns="32132" rIns="64281" bIns="32132" anchor="t" anchorCtr="0">
            <a:spAutoFit/>
          </a:bodyPr>
          <a:lstStyle/>
          <a:p>
            <a:pPr algn="ctr">
              <a:buClr>
                <a:schemeClr val="dk1"/>
              </a:buClr>
              <a:buSzPct val="25000"/>
            </a:pPr>
            <a:r>
              <a:rPr lang="en-US" sz="3400" i="1" dirty="0">
                <a:solidFill>
                  <a:schemeClr val="lt1"/>
                </a:solidFill>
                <a:latin typeface="Arial"/>
                <a:ea typeface="Arial"/>
                <a:cs typeface="Arial"/>
                <a:sym typeface="Arial"/>
              </a:rPr>
              <a:t>“Nous ne </a:t>
            </a:r>
            <a:r>
              <a:rPr lang="en-US" sz="3400" i="1" dirty="0" err="1">
                <a:solidFill>
                  <a:schemeClr val="lt1"/>
                </a:solidFill>
                <a:latin typeface="Arial"/>
                <a:ea typeface="Arial"/>
                <a:cs typeface="Arial"/>
                <a:sym typeface="Arial"/>
              </a:rPr>
              <a:t>vous</a:t>
            </a:r>
            <a:r>
              <a:rPr lang="en-US" sz="3400" i="1" dirty="0">
                <a:solidFill>
                  <a:schemeClr val="lt1"/>
                </a:solidFill>
                <a:latin typeface="Arial"/>
                <a:ea typeface="Arial"/>
                <a:cs typeface="Arial"/>
                <a:sym typeface="Arial"/>
              </a:rPr>
              <a:t> </a:t>
            </a:r>
            <a:r>
              <a:rPr lang="en-US" sz="3400" i="1" dirty="0" err="1">
                <a:solidFill>
                  <a:schemeClr val="lt1"/>
                </a:solidFill>
                <a:latin typeface="Arial"/>
                <a:ea typeface="Arial"/>
                <a:cs typeface="Arial"/>
                <a:sym typeface="Arial"/>
              </a:rPr>
              <a:t>laisserons</a:t>
            </a:r>
            <a:r>
              <a:rPr lang="en-US" sz="3400" i="1" dirty="0">
                <a:solidFill>
                  <a:schemeClr val="lt1"/>
                </a:solidFill>
                <a:latin typeface="Arial"/>
                <a:ea typeface="Arial"/>
                <a:cs typeface="Arial"/>
                <a:sym typeface="Arial"/>
              </a:rPr>
              <a:t> pas </a:t>
            </a:r>
            <a:r>
              <a:rPr lang="en-US" sz="3400" i="1" dirty="0" err="1">
                <a:solidFill>
                  <a:schemeClr val="lt1"/>
                </a:solidFill>
                <a:latin typeface="Arial"/>
                <a:ea typeface="Arial"/>
                <a:cs typeface="Arial"/>
                <a:sym typeface="Arial"/>
              </a:rPr>
              <a:t>échouer</a:t>
            </a:r>
            <a:r>
              <a:rPr lang="en-US" sz="3400" i="1" dirty="0">
                <a:solidFill>
                  <a:schemeClr val="lt1"/>
                </a:solidFill>
                <a:latin typeface="Arial"/>
                <a:ea typeface="Arial"/>
                <a:cs typeface="Arial"/>
                <a:sym typeface="Arial"/>
              </a:rPr>
              <a:t>”</a:t>
            </a:r>
          </a:p>
          <a:p>
            <a:pPr algn="ctr">
              <a:buClr>
                <a:schemeClr val="dk1"/>
              </a:buClr>
              <a:buSzPct val="25000"/>
            </a:pPr>
            <a:r>
              <a:rPr lang="en-US" sz="3400" i="1" dirty="0">
                <a:solidFill>
                  <a:schemeClr val="lt1"/>
                </a:solidFill>
                <a:latin typeface="Arial"/>
                <a:ea typeface="Arial"/>
                <a:cs typeface="Arial"/>
                <a:sym typeface="Arial"/>
              </a:rPr>
              <a:t>“We will </a:t>
            </a:r>
            <a:r>
              <a:rPr lang="en-US" sz="3400" i="1" u="sng" dirty="0">
                <a:solidFill>
                  <a:schemeClr val="lt1"/>
                </a:solidFill>
                <a:latin typeface="Arial"/>
                <a:ea typeface="Arial"/>
                <a:cs typeface="Arial"/>
                <a:sym typeface="Arial"/>
              </a:rPr>
              <a:t>no</a:t>
            </a:r>
            <a:r>
              <a:rPr lang="en-US" sz="3400" i="1" dirty="0">
                <a:solidFill>
                  <a:schemeClr val="lt1"/>
                </a:solidFill>
                <a:latin typeface="Arial"/>
                <a:ea typeface="Arial"/>
                <a:cs typeface="Arial"/>
                <a:sym typeface="Arial"/>
              </a:rPr>
              <a:t>t let you fail”</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1"/>
          <p:cNvSpPr>
            <a:spLocks noGrp="1" noChangeArrowheads="1"/>
          </p:cNvSpPr>
          <p:nvPr>
            <p:ph type="title"/>
          </p:nvPr>
        </p:nvSpPr>
        <p:spPr>
          <a:xfrm>
            <a:off x="186862" y="2097361"/>
            <a:ext cx="7589431" cy="910828"/>
          </a:xfrm>
        </p:spPr>
        <p:txBody>
          <a:bodyPr/>
          <a:lstStyle/>
          <a:p>
            <a:pPr eaLnBrk="1" hangingPunct="1"/>
            <a:r>
              <a:rPr lang="en-US" sz="4700" dirty="0" err="1" smtClean="0">
                <a:solidFill>
                  <a:srgbClr val="737575"/>
                </a:solidFill>
              </a:rPr>
              <a:t>Drupal</a:t>
            </a:r>
            <a:r>
              <a:rPr lang="en-US" sz="4700" dirty="0" smtClean="0">
                <a:solidFill>
                  <a:srgbClr val="737575"/>
                </a:solidFill>
              </a:rPr>
              <a:t> </a:t>
            </a:r>
            <a:r>
              <a:rPr lang="en-US" sz="4700" dirty="0" smtClean="0">
                <a:solidFill>
                  <a:srgbClr val="2E72BE"/>
                </a:solidFill>
              </a:rPr>
              <a:t>in the Government </a:t>
            </a:r>
            <a:endParaRPr lang="en-US" sz="4700" dirty="0">
              <a:solidFill>
                <a:srgbClr val="2E72BE"/>
              </a:solidFill>
            </a:endParaRPr>
          </a:p>
        </p:txBody>
      </p:sp>
      <p:sp>
        <p:nvSpPr>
          <p:cNvPr id="112643" name="Line 2"/>
          <p:cNvSpPr>
            <a:spLocks noChangeShapeType="1"/>
          </p:cNvSpPr>
          <p:nvPr/>
        </p:nvSpPr>
        <p:spPr bwMode="auto">
          <a:xfrm rot="10800000" flipH="1" flipV="1">
            <a:off x="-26789" y="2875360"/>
            <a:ext cx="7065430" cy="0"/>
          </a:xfrm>
          <a:prstGeom prst="line">
            <a:avLst/>
          </a:prstGeom>
          <a:noFill/>
          <a:ln w="25400">
            <a:solidFill>
              <a:srgbClr val="B9BAAE"/>
            </a:solidFill>
            <a:miter lim="800000"/>
            <a:headEnd/>
            <a:tailEnd/>
          </a:ln>
        </p:spPr>
        <p:txBody>
          <a:bodyPr lIns="0" tIns="0" rIns="0" bIns="0">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ea typeface="ＭＳ Ｐゴシック" charset="-128"/>
              </a:rPr>
              <a:t>Drupal Adoption in Government</a:t>
            </a:r>
          </a:p>
        </p:txBody>
      </p:sp>
      <p:pic>
        <p:nvPicPr>
          <p:cNvPr id="24579" name="Picture 3" descr="Drupal for Government Infographic | Acquia.jpg"/>
          <p:cNvPicPr>
            <a:picLocks noChangeAspect="1"/>
          </p:cNvPicPr>
          <p:nvPr/>
        </p:nvPicPr>
        <p:blipFill>
          <a:blip r:embed="rId2"/>
          <a:srcRect/>
          <a:stretch>
            <a:fillRect/>
          </a:stretch>
        </p:blipFill>
        <p:spPr bwMode="auto">
          <a:xfrm>
            <a:off x="553641" y="1187648"/>
            <a:ext cx="7715250" cy="486668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1"/>
          <p:cNvSpPr>
            <a:spLocks noGrp="1" noChangeArrowheads="1"/>
          </p:cNvSpPr>
          <p:nvPr>
            <p:ph type="title"/>
          </p:nvPr>
        </p:nvSpPr>
        <p:spPr/>
        <p:txBody>
          <a:bodyPr/>
          <a:lstStyle/>
          <a:p>
            <a:pPr eaLnBrk="1" hangingPunct="1"/>
            <a:r>
              <a:rPr lang="en-US" dirty="0" err="1" smtClean="0"/>
              <a:t>Drupal</a:t>
            </a:r>
            <a:r>
              <a:rPr lang="en-US" dirty="0" smtClean="0"/>
              <a:t> Government Sites (to name a few)</a:t>
            </a:r>
            <a:endParaRPr lang="en-US" dirty="0"/>
          </a:p>
        </p:txBody>
      </p:sp>
      <p:sp>
        <p:nvSpPr>
          <p:cNvPr id="118787" name="Rectangle 2"/>
          <p:cNvSpPr>
            <a:spLocks/>
          </p:cNvSpPr>
          <p:nvPr/>
        </p:nvSpPr>
        <p:spPr bwMode="auto">
          <a:xfrm>
            <a:off x="369658" y="1628334"/>
            <a:ext cx="2897327" cy="4264712"/>
          </a:xfrm>
          <a:prstGeom prst="rect">
            <a:avLst/>
          </a:prstGeom>
          <a:noFill/>
          <a:ln w="12700">
            <a:noFill/>
            <a:miter lim="800000"/>
            <a:headEnd/>
            <a:tailEnd/>
          </a:ln>
        </p:spPr>
        <p:txBody>
          <a:bodyPr lIns="0" tIns="0" rIns="0" bIns="0">
            <a:prstTxWarp prst="textNoShape">
              <a:avLst/>
            </a:prstTxWarp>
          </a:bodyPr>
          <a:lstStyle/>
          <a:p>
            <a:pPr algn="l">
              <a:buFont typeface="Arial"/>
              <a:buChar char="•"/>
            </a:pPr>
            <a:r>
              <a:rPr lang="en-US" sz="2700" dirty="0" err="1" smtClean="0">
                <a:solidFill>
                  <a:srgbClr val="2E72BE"/>
                </a:solidFill>
                <a:latin typeface="Myriad Pro" charset="0"/>
                <a:ea typeface="Myriad Pro" charset="0"/>
                <a:cs typeface="Myriad Pro" charset="0"/>
                <a:sym typeface="Myriad Pro" charset="0"/>
              </a:rPr>
              <a:t>Ottawa.ca</a:t>
            </a:r>
            <a:endParaRPr lang="en-US" sz="2700" dirty="0" smtClean="0">
              <a:solidFill>
                <a:srgbClr val="2E72BE"/>
              </a:solidFill>
              <a:latin typeface="Myriad Pro" charset="0"/>
              <a:ea typeface="Myriad Pro" charset="0"/>
              <a:cs typeface="Myriad Pro" charset="0"/>
              <a:sym typeface="Myriad Pro" charset="0"/>
            </a:endParaRPr>
          </a:p>
          <a:p>
            <a:pPr algn="l">
              <a:buFont typeface="Arial"/>
              <a:buChar char="•"/>
            </a:pPr>
            <a:r>
              <a:rPr lang="en-US" sz="2700" dirty="0" err="1" smtClean="0">
                <a:solidFill>
                  <a:srgbClr val="2E72BE"/>
                </a:solidFill>
                <a:latin typeface="Myriad Pro" charset="0"/>
                <a:ea typeface="Myriad Pro" charset="0"/>
                <a:cs typeface="Myriad Pro" charset="0"/>
                <a:sym typeface="Myriad Pro" charset="0"/>
              </a:rPr>
              <a:t>Ontario.ca</a:t>
            </a:r>
            <a:endParaRPr lang="en-US" sz="2700" dirty="0" smtClean="0">
              <a:solidFill>
                <a:srgbClr val="2E72BE"/>
              </a:solidFill>
              <a:latin typeface="Myriad Pro" charset="0"/>
              <a:ea typeface="Myriad Pro" charset="0"/>
              <a:cs typeface="Myriad Pro" charset="0"/>
              <a:sym typeface="Myriad Pro" charset="0"/>
            </a:endParaRPr>
          </a:p>
          <a:p>
            <a:pPr algn="l">
              <a:buFont typeface="Arial"/>
              <a:buChar char="•"/>
            </a:pPr>
            <a:r>
              <a:rPr lang="en-US" sz="2700" dirty="0" err="1" smtClean="0">
                <a:solidFill>
                  <a:srgbClr val="2E72BE"/>
                </a:solidFill>
                <a:latin typeface="Myriad Pro" charset="0"/>
                <a:ea typeface="Myriad Pro" charset="0"/>
                <a:cs typeface="Myriad Pro" charset="0"/>
                <a:sym typeface="Myriad Pro" charset="0"/>
              </a:rPr>
              <a:t>Buyandsell.gc.ca</a:t>
            </a:r>
            <a:endParaRPr lang="en-US" sz="2700" dirty="0" smtClean="0">
              <a:latin typeface="Myriad Pro" charset="0"/>
              <a:ea typeface="Myriad Pro" charset="0"/>
              <a:cs typeface="Myriad Pro" charset="0"/>
              <a:sym typeface="Myriad Pro" charset="0"/>
            </a:endParaRPr>
          </a:p>
          <a:p>
            <a:pPr>
              <a:spcBef>
                <a:spcPts val="984"/>
              </a:spcBef>
              <a:buFont typeface="Arial"/>
              <a:buChar char="•"/>
            </a:pPr>
            <a:r>
              <a:rPr lang="en-US" sz="2700" dirty="0" err="1" smtClean="0">
                <a:solidFill>
                  <a:srgbClr val="2E72BE"/>
                </a:solidFill>
                <a:latin typeface="Myriad Pro" charset="0"/>
                <a:ea typeface="Myriad Pro" charset="0"/>
                <a:cs typeface="Myriad Pro" charset="0"/>
                <a:sym typeface="Myriad Pro" charset="0"/>
              </a:rPr>
              <a:t>Whitehouse.gov</a:t>
            </a:r>
            <a:endParaRPr lang="en-US" sz="2100" dirty="0" smtClean="0">
              <a:solidFill>
                <a:srgbClr val="737575"/>
              </a:solidFill>
              <a:latin typeface="Myriad Pro" charset="0"/>
              <a:ea typeface="Lucida Grande" charset="0"/>
              <a:cs typeface="Lucida Grande" charset="0"/>
              <a:sym typeface="Myriad Pro" charset="0"/>
            </a:endParaRPr>
          </a:p>
          <a:p>
            <a:pPr>
              <a:spcBef>
                <a:spcPts val="984"/>
              </a:spcBef>
              <a:buFont typeface="Arial"/>
              <a:buChar char="•"/>
            </a:pPr>
            <a:r>
              <a:rPr lang="en-US" sz="2700" dirty="0" err="1" smtClean="0">
                <a:solidFill>
                  <a:srgbClr val="2E72BE"/>
                </a:solidFill>
                <a:latin typeface="Myriad Pro" charset="0"/>
                <a:ea typeface="Myriad Pro" charset="0"/>
                <a:cs typeface="Myriad Pro" charset="0"/>
                <a:sym typeface="Myriad Pro" charset="0"/>
              </a:rPr>
              <a:t>Energy.gov</a:t>
            </a:r>
            <a:endParaRPr lang="en-US" sz="2700" dirty="0" smtClean="0">
              <a:solidFill>
                <a:srgbClr val="2E72BE"/>
              </a:solidFill>
              <a:latin typeface="Myriad Pro" charset="0"/>
              <a:ea typeface="Myriad Pro" charset="0"/>
              <a:cs typeface="Myriad Pro" charset="0"/>
              <a:sym typeface="Myriad Pro" charset="0"/>
            </a:endParaRPr>
          </a:p>
          <a:p>
            <a:pPr>
              <a:spcBef>
                <a:spcPts val="984"/>
              </a:spcBef>
              <a:buFont typeface="Arial"/>
              <a:buChar char="•"/>
            </a:pPr>
            <a:r>
              <a:rPr lang="en-US" sz="2700" dirty="0" err="1" smtClean="0">
                <a:solidFill>
                  <a:srgbClr val="2E72BE"/>
                </a:solidFill>
                <a:latin typeface="Myriad Pro" charset="0"/>
                <a:ea typeface="Myriad Pro" charset="0"/>
                <a:cs typeface="Myriad Pro" charset="0"/>
                <a:sym typeface="Myriad Pro" charset="0"/>
              </a:rPr>
              <a:t>Commerce.gov</a:t>
            </a:r>
            <a:endParaRPr lang="en-US" sz="2700" dirty="0" smtClean="0">
              <a:solidFill>
                <a:srgbClr val="2E72BE"/>
              </a:solidFill>
              <a:latin typeface="Myriad Pro" charset="0"/>
              <a:ea typeface="Myriad Pro" charset="0"/>
              <a:cs typeface="Myriad Pro" charset="0"/>
              <a:sym typeface="Myriad Pro" charset="0"/>
            </a:endParaRPr>
          </a:p>
          <a:p>
            <a:pPr>
              <a:spcBef>
                <a:spcPts val="984"/>
              </a:spcBef>
              <a:buFont typeface="Arial"/>
              <a:buChar char="•"/>
            </a:pPr>
            <a:r>
              <a:rPr lang="en-US" sz="2700" dirty="0" err="1" smtClean="0">
                <a:solidFill>
                  <a:srgbClr val="2E72BE"/>
                </a:solidFill>
                <a:latin typeface="Myriad Pro" charset="0"/>
                <a:ea typeface="Myriad Pro" charset="0"/>
                <a:cs typeface="Myriad Pro" charset="0"/>
                <a:sym typeface="Myriad Pro" charset="0"/>
              </a:rPr>
              <a:t>Education.gov</a:t>
            </a:r>
            <a:endParaRPr lang="en-US" sz="2700" dirty="0" smtClean="0">
              <a:solidFill>
                <a:srgbClr val="2E72BE"/>
              </a:solidFill>
              <a:latin typeface="Myriad Pro" charset="0"/>
              <a:ea typeface="Myriad Pro" charset="0"/>
              <a:cs typeface="Myriad Pro" charset="0"/>
              <a:sym typeface="Myriad Pro" charset="0"/>
            </a:endParaRPr>
          </a:p>
          <a:p>
            <a:pPr>
              <a:spcBef>
                <a:spcPts val="984"/>
              </a:spcBef>
              <a:buFont typeface="Arial"/>
              <a:buChar char="•"/>
            </a:pPr>
            <a:r>
              <a:rPr lang="en-US" sz="2700" dirty="0" err="1" smtClean="0">
                <a:solidFill>
                  <a:srgbClr val="2E72BE"/>
                </a:solidFill>
                <a:latin typeface="Myriad Pro" charset="0"/>
                <a:ea typeface="Myriad Pro" charset="0"/>
                <a:cs typeface="Myriad Pro" charset="0"/>
                <a:sym typeface="Myriad Pro" charset="0"/>
              </a:rPr>
              <a:t>DHS.gov</a:t>
            </a:r>
            <a:endParaRPr lang="en-US" sz="2700" dirty="0" smtClean="0">
              <a:solidFill>
                <a:srgbClr val="2E72BE"/>
              </a:solidFill>
              <a:latin typeface="Myriad Pro" charset="0"/>
              <a:ea typeface="Myriad Pro" charset="0"/>
              <a:cs typeface="Myriad Pro" charset="0"/>
              <a:sym typeface="Myriad Pro" charset="0"/>
            </a:endParaRPr>
          </a:p>
          <a:p>
            <a:pPr>
              <a:spcBef>
                <a:spcPts val="984"/>
              </a:spcBef>
            </a:pPr>
            <a:endParaRPr lang="en-US" sz="2700" dirty="0" smtClean="0">
              <a:solidFill>
                <a:srgbClr val="2E72BE"/>
              </a:solidFill>
              <a:latin typeface="Myriad Pro" charset="0"/>
              <a:ea typeface="Myriad Pro" charset="0"/>
              <a:cs typeface="Myriad Pro" charset="0"/>
              <a:sym typeface="Myriad Pro" charset="0"/>
            </a:endParaRPr>
          </a:p>
          <a:p>
            <a:pPr>
              <a:spcBef>
                <a:spcPts val="984"/>
              </a:spcBef>
              <a:buFont typeface="Arial"/>
              <a:buChar char="•"/>
            </a:pPr>
            <a:endParaRPr lang="en-US" sz="2100" dirty="0">
              <a:solidFill>
                <a:srgbClr val="737575"/>
              </a:solidFill>
              <a:latin typeface="Myriad Pro" charset="0"/>
              <a:ea typeface="Lucida Grande" charset="0"/>
              <a:cs typeface="Lucida Grande" charset="0"/>
              <a:sym typeface="Myriad Pro" charset="0"/>
            </a:endParaRPr>
          </a:p>
        </p:txBody>
      </p:sp>
      <p:pic>
        <p:nvPicPr>
          <p:cNvPr id="5" name="Picture 4" descr="City of Ottawa.jpg"/>
          <p:cNvPicPr>
            <a:picLocks noChangeAspect="1"/>
          </p:cNvPicPr>
          <p:nvPr/>
        </p:nvPicPr>
        <p:blipFill>
          <a:blip r:embed="rId3"/>
          <a:stretch>
            <a:fillRect/>
          </a:stretch>
        </p:blipFill>
        <p:spPr>
          <a:xfrm>
            <a:off x="3786385" y="1066784"/>
            <a:ext cx="4557904" cy="2698165"/>
          </a:xfrm>
          <a:prstGeom prst="rect">
            <a:avLst/>
          </a:prstGeom>
        </p:spPr>
      </p:pic>
      <p:pic>
        <p:nvPicPr>
          <p:cNvPr id="6" name="Picture 5" descr="The White House.jpg"/>
          <p:cNvPicPr>
            <a:picLocks noChangeAspect="1"/>
          </p:cNvPicPr>
          <p:nvPr/>
        </p:nvPicPr>
        <p:blipFill>
          <a:blip r:embed="rId4"/>
          <a:stretch>
            <a:fillRect/>
          </a:stretch>
        </p:blipFill>
        <p:spPr>
          <a:xfrm>
            <a:off x="3786385" y="3498166"/>
            <a:ext cx="4557904" cy="2394880"/>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Consolidation, DHS - FEMA</a:t>
            </a:r>
            <a:endParaRPr lang="en-US" dirty="0"/>
          </a:p>
        </p:txBody>
      </p:sp>
      <p:sp>
        <p:nvSpPr>
          <p:cNvPr id="3" name="Content Placeholder 2"/>
          <p:cNvSpPr>
            <a:spLocks noGrp="1"/>
          </p:cNvSpPr>
          <p:nvPr>
            <p:ph idx="1"/>
          </p:nvPr>
        </p:nvSpPr>
        <p:spPr/>
        <p:txBody>
          <a:bodyPr/>
          <a:lstStyle/>
          <a:p>
            <a:pPr>
              <a:buNone/>
            </a:pPr>
            <a:r>
              <a:rPr lang="en-US" sz="2200" dirty="0" smtClean="0">
                <a:solidFill>
                  <a:srgbClr val="D47912"/>
                </a:solidFill>
              </a:rPr>
              <a:t>Challenge</a:t>
            </a:r>
          </a:p>
          <a:p>
            <a:r>
              <a:rPr lang="en-US" sz="2000" dirty="0" smtClean="0"/>
              <a:t>17 websites and domains for emergency monitoring, notification, management and resolution</a:t>
            </a:r>
          </a:p>
          <a:p>
            <a:r>
              <a:rPr lang="en-US" sz="2000" dirty="0" smtClean="0"/>
              <a:t>Multiple system integrators maintaining individual sites</a:t>
            </a:r>
          </a:p>
          <a:p>
            <a:r>
              <a:rPr lang="en-US" sz="2000" dirty="0" smtClean="0"/>
              <a:t>Sites ran across variety of platforms: Interwoven </a:t>
            </a:r>
            <a:r>
              <a:rPr lang="en-US" sz="2000" dirty="0" err="1" smtClean="0"/>
              <a:t>Teamsite</a:t>
            </a:r>
            <a:r>
              <a:rPr lang="en-US" sz="2000" dirty="0" smtClean="0"/>
              <a:t> most dominant</a:t>
            </a:r>
          </a:p>
          <a:p>
            <a:pPr>
              <a:buNone/>
            </a:pPr>
            <a:r>
              <a:rPr lang="en-US" sz="2200" dirty="0" smtClean="0">
                <a:solidFill>
                  <a:srgbClr val="D47912"/>
                </a:solidFill>
              </a:rPr>
              <a:t>Solution</a:t>
            </a:r>
          </a:p>
          <a:p>
            <a:r>
              <a:rPr lang="en-US" sz="2000" dirty="0" err="1" smtClean="0"/>
              <a:t>Drupal</a:t>
            </a:r>
            <a:r>
              <a:rPr lang="en-US" sz="2000" dirty="0" smtClean="0"/>
              <a:t>, Acquia, Phase 2</a:t>
            </a:r>
          </a:p>
          <a:p>
            <a:r>
              <a:rPr lang="en-US" sz="2000" dirty="0" smtClean="0"/>
              <a:t>Consolidated to 3 sites/domains (</a:t>
            </a:r>
            <a:r>
              <a:rPr lang="en-US" sz="2000" dirty="0" err="1" smtClean="0"/>
              <a:t>ready.gov</a:t>
            </a:r>
            <a:r>
              <a:rPr lang="en-US" sz="2000" dirty="0" smtClean="0"/>
              <a:t>, </a:t>
            </a:r>
            <a:r>
              <a:rPr lang="en-US" sz="2000" dirty="0" err="1" smtClean="0"/>
              <a:t>disasterassistance.gov</a:t>
            </a:r>
            <a:r>
              <a:rPr lang="en-US" sz="2000" dirty="0" smtClean="0"/>
              <a:t>, </a:t>
            </a:r>
            <a:r>
              <a:rPr lang="en-US" sz="2000" dirty="0" err="1" smtClean="0"/>
              <a:t>FEMA.gov</a:t>
            </a:r>
            <a:r>
              <a:rPr lang="en-US" sz="2000" dirty="0" smtClean="0"/>
              <a:t>)</a:t>
            </a:r>
          </a:p>
          <a:p>
            <a:r>
              <a:rPr lang="en-US" sz="2000" dirty="0" smtClean="0"/>
              <a:t>Launched in public cloud</a:t>
            </a:r>
          </a:p>
          <a:p>
            <a:r>
              <a:rPr lang="en-US" sz="2000" dirty="0" smtClean="0"/>
              <a:t>Millions of dollars/year in cost savings from labor and software licensing </a:t>
            </a:r>
          </a:p>
          <a:p>
            <a:endParaRPr lang="en-US" dirty="0" smtClean="0"/>
          </a:p>
          <a:p>
            <a:endParaRPr lang="en-US" dirty="0"/>
          </a:p>
        </p:txBody>
      </p:sp>
      <p:sp>
        <p:nvSpPr>
          <p:cNvPr id="4" name="Slide Number Placeholder 3"/>
          <p:cNvSpPr>
            <a:spLocks noGrp="1"/>
          </p:cNvSpPr>
          <p:nvPr>
            <p:ph type="sldNum" sz="quarter" idx="4"/>
          </p:nvPr>
        </p:nvSpPr>
        <p:spPr/>
        <p:txBody>
          <a:bodyPr/>
          <a:lstStyle/>
          <a:p>
            <a:fld id="{68DC33ED-374A-6740-8117-868E1ED97021}" type="slidenum">
              <a:rPr lang="en-US" smtClean="0"/>
              <a:pPr/>
              <a:t>16</a:t>
            </a:fld>
            <a:endParaRPr 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Investment </a:t>
            </a:r>
            <a:r>
              <a:rPr lang="en-US" dirty="0" err="1" smtClean="0"/>
              <a:t>vs</a:t>
            </a:r>
            <a:r>
              <a:rPr lang="en-US" dirty="0" smtClean="0"/>
              <a:t> Site Cost</a:t>
            </a:r>
            <a:endParaRPr lang="en-US" dirty="0"/>
          </a:p>
        </p:txBody>
      </p:sp>
      <p:sp>
        <p:nvSpPr>
          <p:cNvPr id="5" name="TextBox 4"/>
          <p:cNvSpPr txBox="1"/>
          <p:nvPr/>
        </p:nvSpPr>
        <p:spPr>
          <a:xfrm>
            <a:off x="6304359" y="1660922"/>
            <a:ext cx="2839641" cy="2362984"/>
          </a:xfrm>
          <a:prstGeom prst="rect">
            <a:avLst/>
          </a:prstGeom>
          <a:noFill/>
        </p:spPr>
        <p:txBody>
          <a:bodyPr wrap="square" lIns="64291" tIns="32146" rIns="64291" bIns="32146" rtlCol="0">
            <a:spAutoFit/>
          </a:bodyPr>
          <a:lstStyle/>
          <a:p>
            <a:pPr algn="l"/>
            <a:endParaRPr lang="en-US" sz="2800" baseline="30000" dirty="0" smtClean="0"/>
          </a:p>
          <a:p>
            <a:pPr marL="401822" indent="-401822">
              <a:buFont typeface="Arial"/>
              <a:buChar char="•"/>
            </a:pPr>
            <a:r>
              <a:rPr lang="en-US" sz="2800" baseline="30000" dirty="0" smtClean="0"/>
              <a:t>Return </a:t>
            </a:r>
            <a:r>
              <a:rPr lang="en-US" sz="2800" baseline="30000" dirty="0"/>
              <a:t>on investment achieved very </a:t>
            </a:r>
            <a:r>
              <a:rPr lang="en-US" sz="2800" baseline="30000" dirty="0" smtClean="0"/>
              <a:t>quickly</a:t>
            </a:r>
            <a:br>
              <a:rPr lang="en-US" sz="2800" baseline="30000" dirty="0" smtClean="0"/>
            </a:br>
            <a:endParaRPr lang="en-US" sz="2800" baseline="30000" dirty="0"/>
          </a:p>
          <a:p>
            <a:pPr marL="401822" indent="-401822">
              <a:buFont typeface="Arial"/>
              <a:buChar char="•"/>
            </a:pPr>
            <a:r>
              <a:rPr lang="en-US" sz="2800" baseline="30000" dirty="0" smtClean="0"/>
              <a:t>Individual </a:t>
            </a:r>
            <a:r>
              <a:rPr lang="en-US" sz="2800" baseline="30000" dirty="0"/>
              <a:t>site costs vary depending on complexities of each site</a:t>
            </a:r>
            <a:endParaRPr lang="en-US" sz="2800" dirty="0"/>
          </a:p>
        </p:txBody>
      </p:sp>
      <p:pic>
        <p:nvPicPr>
          <p:cNvPr id="6" name="Picture 5"/>
          <p:cNvPicPr>
            <a:picLocks noChangeAspect="1"/>
          </p:cNvPicPr>
          <p:nvPr/>
        </p:nvPicPr>
        <p:blipFill>
          <a:blip r:embed="rId2"/>
          <a:stretch>
            <a:fillRect/>
          </a:stretch>
        </p:blipFill>
        <p:spPr>
          <a:xfrm>
            <a:off x="125016" y="1553766"/>
            <a:ext cx="7862501" cy="451842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153851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Home | Ready.gov.jpg"/>
          <p:cNvPicPr>
            <a:picLocks noChangeAspect="1"/>
          </p:cNvPicPr>
          <p:nvPr/>
        </p:nvPicPr>
        <p:blipFill>
          <a:blip r:embed="rId2"/>
          <a:stretch>
            <a:fillRect/>
          </a:stretch>
        </p:blipFill>
        <p:spPr>
          <a:xfrm>
            <a:off x="0" y="201793"/>
            <a:ext cx="9144000" cy="5822950"/>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153851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Energy.gov | Department of Energy.jpg"/>
          <p:cNvPicPr>
            <a:picLocks noChangeAspect="1"/>
          </p:cNvPicPr>
          <p:nvPr/>
        </p:nvPicPr>
        <p:blipFill>
          <a:blip r:embed="rId2"/>
          <a:stretch>
            <a:fillRect/>
          </a:stretch>
        </p:blipFill>
        <p:spPr>
          <a:xfrm>
            <a:off x="0" y="225534"/>
            <a:ext cx="9144001" cy="577088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153851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a:xfrm>
            <a:off x="392906" y="1125141"/>
            <a:ext cx="8465344" cy="4759279"/>
          </a:xfrm>
        </p:spPr>
        <p:txBody>
          <a:bodyPr/>
          <a:lstStyle/>
          <a:p>
            <a:r>
              <a:rPr lang="en-US" dirty="0" err="1" smtClean="0"/>
              <a:t>Drupal</a:t>
            </a:r>
            <a:r>
              <a:rPr lang="en-US" dirty="0" smtClean="0"/>
              <a:t> + Acquia Overview</a:t>
            </a:r>
          </a:p>
          <a:p>
            <a:r>
              <a:rPr lang="en-US" dirty="0" smtClean="0"/>
              <a:t>Open Source Business Model</a:t>
            </a:r>
          </a:p>
          <a:p>
            <a:r>
              <a:rPr lang="en-US" dirty="0" err="1" smtClean="0"/>
              <a:t>Drupal</a:t>
            </a:r>
            <a:r>
              <a:rPr lang="en-US" dirty="0" smtClean="0"/>
              <a:t> in the Government</a:t>
            </a:r>
          </a:p>
          <a:p>
            <a:r>
              <a:rPr lang="en-US" dirty="0" err="1" smtClean="0"/>
              <a:t>Drupal</a:t>
            </a:r>
            <a:r>
              <a:rPr lang="en-US" dirty="0" smtClean="0"/>
              <a:t> In-Depth</a:t>
            </a:r>
          </a:p>
          <a:p>
            <a:pPr lvl="1"/>
            <a:r>
              <a:rPr lang="en-US" dirty="0" smtClean="0"/>
              <a:t>Architecture</a:t>
            </a:r>
          </a:p>
          <a:p>
            <a:pPr lvl="1"/>
            <a:r>
              <a:rPr lang="en-US" dirty="0" smtClean="0"/>
              <a:t>Features</a:t>
            </a:r>
          </a:p>
          <a:p>
            <a:pPr lvl="1"/>
            <a:r>
              <a:rPr lang="en-US" dirty="0" smtClean="0"/>
              <a:t>Mobile</a:t>
            </a:r>
          </a:p>
          <a:p>
            <a:pPr lvl="1"/>
            <a:r>
              <a:rPr lang="en-US" dirty="0" smtClean="0"/>
              <a:t>Scalability</a:t>
            </a:r>
          </a:p>
          <a:p>
            <a:pPr lvl="1"/>
            <a:r>
              <a:rPr lang="en-US" dirty="0" smtClean="0"/>
              <a:t>Security and Compliance</a:t>
            </a:r>
          </a:p>
          <a:p>
            <a:r>
              <a:rPr lang="en-US" dirty="0" smtClean="0"/>
              <a:t>Acquia Network Demo</a:t>
            </a:r>
          </a:p>
          <a:p>
            <a:r>
              <a:rPr lang="en-US" dirty="0" smtClean="0"/>
              <a:t>Question </a:t>
            </a:r>
            <a:r>
              <a:rPr lang="en-US" smtClean="0"/>
              <a:t>and Answer</a:t>
            </a:r>
          </a:p>
          <a:p>
            <a:pPr lvl="1"/>
            <a:endParaRPr lang="en-US" dirty="0" smtClean="0"/>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4"/>
          </p:nvPr>
        </p:nvSpPr>
        <p:spPr/>
        <p:txBody>
          <a:bodyPr/>
          <a:lstStyle/>
          <a:p>
            <a:fld id="{68DC33ED-374A-6740-8117-868E1ED97021}" type="slidenum">
              <a:rPr lang="en-US" smtClean="0"/>
              <a:pPr/>
              <a:t>2</a:t>
            </a:fld>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Shape 64"/>
          <p:cNvSpPr>
            <a:spLocks noGrp="1"/>
          </p:cNvSpPr>
          <p:nvPr>
            <p:ph type="title"/>
          </p:nvPr>
        </p:nvSpPr>
        <p:spPr>
          <a:xfrm>
            <a:off x="457647" y="376164"/>
            <a:ext cx="8228707" cy="736699"/>
          </a:xfrm>
        </p:spPr>
        <p:txBody>
          <a:bodyPr>
            <a:spAutoFit/>
          </a:bodyPr>
          <a:lstStyle/>
          <a:p>
            <a:pPr>
              <a:spcBef>
                <a:spcPct val="0"/>
              </a:spcBef>
              <a:buSzTx/>
              <a:buFontTx/>
              <a:buNone/>
            </a:pPr>
            <a:r>
              <a:rPr lang="en-US" u="sng">
                <a:solidFill>
                  <a:schemeClr val="hlink"/>
                </a:solidFill>
                <a:latin typeface="Arial" charset="0"/>
                <a:ea typeface="Arial" charset="0"/>
                <a:cs typeface="Arial" charset="0"/>
                <a:sym typeface="Arial" charset="0"/>
                <a:hlinkClick r:id="rId3"/>
              </a:rPr>
              <a:t>http://www.whitehouse.gov/</a:t>
            </a:r>
          </a:p>
        </p:txBody>
      </p:sp>
      <p:sp>
        <p:nvSpPr>
          <p:cNvPr id="33795" name="Shape 65"/>
          <p:cNvSpPr>
            <a:spLocks noGrp="1"/>
          </p:cNvSpPr>
          <p:nvPr>
            <p:ph type="body" idx="1"/>
          </p:nvPr>
        </p:nvSpPr>
        <p:spPr>
          <a:xfrm>
            <a:off x="457647" y="1600647"/>
            <a:ext cx="8228707" cy="573732"/>
          </a:xfrm>
        </p:spPr>
        <p:txBody>
          <a:bodyPr>
            <a:spAutoFit/>
          </a:bodyPr>
          <a:lstStyle/>
          <a:p>
            <a:endParaRPr lang="en-US">
              <a:ea typeface="ＭＳ Ｐゴシック" charset="-128"/>
            </a:endParaRPr>
          </a:p>
        </p:txBody>
      </p:sp>
      <p:sp>
        <p:nvSpPr>
          <p:cNvPr id="33796" name="Shape 66"/>
          <p:cNvSpPr>
            <a:spLocks noChangeArrowheads="1"/>
          </p:cNvSpPr>
          <p:nvPr/>
        </p:nvSpPr>
        <p:spPr bwMode="auto">
          <a:xfrm>
            <a:off x="75902" y="1112863"/>
            <a:ext cx="8959826" cy="5658073"/>
          </a:xfrm>
          <a:prstGeom prst="rect">
            <a:avLst/>
          </a:prstGeom>
          <a:blipFill dpi="0" rotWithShape="1">
            <a:blip r:embed="rId4"/>
            <a:srcRect/>
            <a:stretch>
              <a:fillRect/>
            </a:stretch>
          </a:blipFill>
          <a:ln w="9525">
            <a:noFill/>
            <a:miter lim="800000"/>
            <a:headEnd/>
            <a:tailEnd/>
          </a:ln>
        </p:spPr>
        <p:txBody>
          <a:bodyPr lIns="91435" tIns="45718" rIns="91435" bIns="45718">
            <a:prstTxWarp prst="textNoShape">
              <a:avLst/>
            </a:prstTxWarp>
          </a:bodyPr>
          <a:lstStyle/>
          <a:p>
            <a:endParaRPr lang="en-US"/>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1"/>
          <p:cNvSpPr>
            <a:spLocks noGrp="1" noChangeArrowheads="1"/>
          </p:cNvSpPr>
          <p:nvPr>
            <p:ph type="title"/>
          </p:nvPr>
        </p:nvSpPr>
        <p:spPr>
          <a:xfrm>
            <a:off x="186862" y="2097361"/>
            <a:ext cx="7589431" cy="910828"/>
          </a:xfrm>
        </p:spPr>
        <p:txBody>
          <a:bodyPr/>
          <a:lstStyle/>
          <a:p>
            <a:pPr eaLnBrk="1" hangingPunct="1"/>
            <a:r>
              <a:rPr lang="en-US" sz="4700" dirty="0" err="1" smtClean="0">
                <a:solidFill>
                  <a:srgbClr val="737575"/>
                </a:solidFill>
              </a:rPr>
              <a:t>Drupal</a:t>
            </a:r>
            <a:r>
              <a:rPr lang="en-US" sz="4700" dirty="0" smtClean="0">
                <a:solidFill>
                  <a:srgbClr val="737575"/>
                </a:solidFill>
              </a:rPr>
              <a:t> </a:t>
            </a:r>
            <a:r>
              <a:rPr lang="en-US" sz="4700" dirty="0" smtClean="0">
                <a:solidFill>
                  <a:srgbClr val="2E72BE"/>
                </a:solidFill>
              </a:rPr>
              <a:t>in Depth</a:t>
            </a:r>
            <a:endParaRPr lang="en-US" sz="4700" dirty="0">
              <a:solidFill>
                <a:srgbClr val="2E72BE"/>
              </a:solidFill>
            </a:endParaRPr>
          </a:p>
        </p:txBody>
      </p:sp>
      <p:sp>
        <p:nvSpPr>
          <p:cNvPr id="112643" name="Line 2"/>
          <p:cNvSpPr>
            <a:spLocks noChangeShapeType="1"/>
          </p:cNvSpPr>
          <p:nvPr/>
        </p:nvSpPr>
        <p:spPr bwMode="auto">
          <a:xfrm rot="10800000" flipH="1" flipV="1">
            <a:off x="-26789" y="2875360"/>
            <a:ext cx="4549085" cy="0"/>
          </a:xfrm>
          <a:prstGeom prst="line">
            <a:avLst/>
          </a:prstGeom>
          <a:noFill/>
          <a:ln w="25400">
            <a:solidFill>
              <a:srgbClr val="B9BAAE"/>
            </a:solidFill>
            <a:miter lim="800000"/>
            <a:headEnd/>
            <a:tailEnd/>
          </a:ln>
        </p:spPr>
        <p:txBody>
          <a:bodyPr lIns="0" tIns="0" rIns="0" bIns="0">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1"/>
          <p:cNvSpPr>
            <a:spLocks noGrp="1" noChangeArrowheads="1"/>
          </p:cNvSpPr>
          <p:nvPr>
            <p:ph type="title"/>
          </p:nvPr>
        </p:nvSpPr>
        <p:spPr/>
        <p:txBody>
          <a:bodyPr/>
          <a:lstStyle/>
          <a:p>
            <a:pPr eaLnBrk="1" hangingPunct="1"/>
            <a:r>
              <a:rPr lang="en-US" dirty="0"/>
              <a:t>It’s All About the Modules</a:t>
            </a:r>
          </a:p>
        </p:txBody>
      </p:sp>
      <p:sp>
        <p:nvSpPr>
          <p:cNvPr id="118787" name="Rectangle 2"/>
          <p:cNvSpPr>
            <a:spLocks/>
          </p:cNvSpPr>
          <p:nvPr/>
        </p:nvSpPr>
        <p:spPr bwMode="auto">
          <a:xfrm>
            <a:off x="369658" y="1628334"/>
            <a:ext cx="4683620" cy="2140654"/>
          </a:xfrm>
          <a:prstGeom prst="rect">
            <a:avLst/>
          </a:prstGeom>
          <a:noFill/>
          <a:ln w="12700">
            <a:noFill/>
            <a:miter lim="800000"/>
            <a:headEnd/>
            <a:tailEnd/>
          </a:ln>
        </p:spPr>
        <p:txBody>
          <a:bodyPr lIns="0" tIns="0" rIns="0" bIns="0">
            <a:prstTxWarp prst="textNoShape">
              <a:avLst/>
            </a:prstTxWarp>
          </a:bodyPr>
          <a:lstStyle/>
          <a:p>
            <a:pPr algn="l">
              <a:buFont typeface="Arial"/>
              <a:buChar char="•"/>
            </a:pPr>
            <a:r>
              <a:rPr lang="en-US" sz="2700" dirty="0" err="1">
                <a:solidFill>
                  <a:srgbClr val="2E72BE"/>
                </a:solidFill>
                <a:latin typeface="Myriad Pro" charset="0"/>
                <a:ea typeface="Myriad Pro" charset="0"/>
                <a:cs typeface="Myriad Pro" charset="0"/>
                <a:sym typeface="Myriad Pro" charset="0"/>
              </a:rPr>
              <a:t>Drupal</a:t>
            </a:r>
            <a:r>
              <a:rPr lang="en-US" sz="2700" dirty="0">
                <a:solidFill>
                  <a:srgbClr val="2E72BE"/>
                </a:solidFill>
                <a:latin typeface="Myriad Pro" charset="0"/>
                <a:ea typeface="Myriad Pro" charset="0"/>
                <a:cs typeface="Myriad Pro" charset="0"/>
                <a:sym typeface="Myriad Pro" charset="0"/>
              </a:rPr>
              <a:t> “Core” Modules</a:t>
            </a:r>
            <a:r>
              <a:rPr lang="en-US" sz="2700" dirty="0">
                <a:latin typeface="Myriad Pro" charset="0"/>
                <a:ea typeface="Myriad Pro" charset="0"/>
                <a:cs typeface="Myriad Pro" charset="0"/>
                <a:sym typeface="Myriad Pro" charset="0"/>
              </a:rPr>
              <a:t> </a:t>
            </a:r>
            <a:endParaRPr lang="en-US" sz="2700" dirty="0" smtClean="0">
              <a:latin typeface="Myriad Pro" charset="0"/>
              <a:ea typeface="Myriad Pro" charset="0"/>
              <a:cs typeface="Myriad Pro" charset="0"/>
              <a:sym typeface="Myriad Pro" charset="0"/>
            </a:endParaRPr>
          </a:p>
          <a:p>
            <a:pPr>
              <a:spcBef>
                <a:spcPts val="984"/>
              </a:spcBef>
              <a:buFont typeface="Arial"/>
              <a:buChar char="•"/>
            </a:pPr>
            <a:r>
              <a:rPr lang="en-US" sz="2700" dirty="0" err="1" smtClean="0">
                <a:solidFill>
                  <a:srgbClr val="2E72BE"/>
                </a:solidFill>
                <a:latin typeface="Myriad Pro" charset="0"/>
                <a:ea typeface="Myriad Pro" charset="0"/>
                <a:cs typeface="Myriad Pro" charset="0"/>
                <a:sym typeface="Myriad Pro" charset="0"/>
              </a:rPr>
              <a:t>Drupal</a:t>
            </a:r>
            <a:r>
              <a:rPr lang="en-US" sz="2700" dirty="0" smtClean="0">
                <a:solidFill>
                  <a:srgbClr val="2E72BE"/>
                </a:solidFill>
                <a:latin typeface="Myriad Pro" charset="0"/>
                <a:ea typeface="Myriad Pro" charset="0"/>
                <a:cs typeface="Myriad Pro" charset="0"/>
                <a:sym typeface="Myriad Pro" charset="0"/>
              </a:rPr>
              <a:t> </a:t>
            </a:r>
            <a:r>
              <a:rPr lang="en-US" sz="2700" dirty="0">
                <a:solidFill>
                  <a:srgbClr val="2E72BE"/>
                </a:solidFill>
                <a:latin typeface="Myriad Pro" charset="0"/>
                <a:ea typeface="Myriad Pro" charset="0"/>
                <a:cs typeface="Myriad Pro" charset="0"/>
                <a:sym typeface="Myriad Pro" charset="0"/>
              </a:rPr>
              <a:t>“Community” Modules</a:t>
            </a:r>
            <a:endParaRPr lang="en-US" sz="2100" dirty="0" smtClean="0">
              <a:solidFill>
                <a:srgbClr val="737575"/>
              </a:solidFill>
              <a:latin typeface="Myriad Pro" charset="0"/>
              <a:ea typeface="Lucida Grande" charset="0"/>
              <a:cs typeface="Lucida Grande" charset="0"/>
              <a:sym typeface="Myriad Pro" charset="0"/>
            </a:endParaRPr>
          </a:p>
          <a:p>
            <a:pPr>
              <a:spcBef>
                <a:spcPts val="984"/>
              </a:spcBef>
              <a:buFont typeface="Arial"/>
              <a:buChar char="•"/>
            </a:pPr>
            <a:r>
              <a:rPr lang="en-US" sz="2700" dirty="0" smtClean="0">
                <a:solidFill>
                  <a:srgbClr val="2E72BE"/>
                </a:solidFill>
                <a:latin typeface="Myriad Pro" charset="0"/>
                <a:ea typeface="Myriad Pro" charset="0"/>
                <a:cs typeface="Myriad Pro" charset="0"/>
                <a:sym typeface="Myriad Pro" charset="0"/>
              </a:rPr>
              <a:t>Module </a:t>
            </a:r>
            <a:r>
              <a:rPr lang="en-US" sz="2700" dirty="0">
                <a:solidFill>
                  <a:srgbClr val="2E72BE"/>
                </a:solidFill>
                <a:latin typeface="Myriad Pro" charset="0"/>
                <a:ea typeface="Myriad Pro" charset="0"/>
                <a:cs typeface="Myriad Pro" charset="0"/>
                <a:sym typeface="Myriad Pro" charset="0"/>
              </a:rPr>
              <a:t>Extending</a:t>
            </a:r>
            <a:r>
              <a:rPr lang="en-US" sz="2700" dirty="0" smtClean="0">
                <a:solidFill>
                  <a:srgbClr val="2E72BE"/>
                </a:solidFill>
                <a:latin typeface="Myriad Pro" charset="0"/>
                <a:ea typeface="Myriad Pro" charset="0"/>
                <a:cs typeface="Myriad Pro" charset="0"/>
                <a:sym typeface="Myriad Pro" charset="0"/>
              </a:rPr>
              <a:t> </a:t>
            </a:r>
            <a:endParaRPr lang="en-US" sz="2100" dirty="0">
              <a:solidFill>
                <a:srgbClr val="737575"/>
              </a:solidFill>
              <a:latin typeface="Myriad Pro" charset="0"/>
              <a:ea typeface="Lucida Grande" charset="0"/>
              <a:cs typeface="Lucida Grande" charset="0"/>
              <a:sym typeface="Myriad Pro" charset="0"/>
            </a:endParaRPr>
          </a:p>
        </p:txBody>
      </p:sp>
      <p:pic>
        <p:nvPicPr>
          <p:cNvPr id="118788" name="Picture 3"/>
          <p:cNvPicPr>
            <a:picLocks noChangeArrowheads="1"/>
          </p:cNvPicPr>
          <p:nvPr/>
        </p:nvPicPr>
        <p:blipFill>
          <a:blip r:embed="rId3"/>
          <a:srcRect/>
          <a:stretch>
            <a:fillRect/>
          </a:stretch>
        </p:blipFill>
        <p:spPr bwMode="auto">
          <a:xfrm>
            <a:off x="5173830" y="1758601"/>
            <a:ext cx="3661172" cy="4134445"/>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Title 1"/>
          <p:cNvSpPr>
            <a:spLocks noGrp="1"/>
          </p:cNvSpPr>
          <p:nvPr>
            <p:ph type="title"/>
          </p:nvPr>
        </p:nvSpPr>
        <p:spPr>
          <a:xfrm>
            <a:off x="357188" y="360536"/>
            <a:ext cx="8429625" cy="803672"/>
          </a:xfrm>
        </p:spPr>
        <p:txBody>
          <a:bodyPr/>
          <a:lstStyle/>
          <a:p>
            <a:r>
              <a:rPr lang="en-US" dirty="0">
                <a:latin typeface="Helvetica Neue" charset="0"/>
                <a:ea typeface="ヒラギノ角ゴ ProN W6" charset="0"/>
                <a:cs typeface="ヒラギノ角ゴ ProN W6" charset="0"/>
              </a:rPr>
              <a:t>Truly </a:t>
            </a:r>
            <a:r>
              <a:rPr lang="en-US" dirty="0" smtClean="0">
                <a:latin typeface="Helvetica Neue" charset="0"/>
                <a:ea typeface="ヒラギノ角ゴ ProN W6" charset="0"/>
                <a:cs typeface="ヒラギノ角ゴ ProN W6" charset="0"/>
              </a:rPr>
              <a:t>Agile Open Source Development</a:t>
            </a:r>
            <a:endParaRPr lang="en-US" dirty="0">
              <a:latin typeface="Arial" charset="0"/>
              <a:cs typeface="ＭＳ Ｐゴシック" charset="0"/>
            </a:endParaRPr>
          </a:p>
        </p:txBody>
      </p:sp>
      <p:pic>
        <p:nvPicPr>
          <p:cNvPr id="4" name="Picture 3"/>
          <p:cNvPicPr>
            <a:picLocks noChangeAspect="1"/>
          </p:cNvPicPr>
          <p:nvPr/>
        </p:nvPicPr>
        <p:blipFill>
          <a:blip r:embed="rId2"/>
          <a:srcRect/>
          <a:stretch>
            <a:fillRect/>
          </a:stretch>
        </p:blipFill>
        <p:spPr bwMode="auto">
          <a:xfrm>
            <a:off x="446484" y="1500187"/>
            <a:ext cx="2086199" cy="1973461"/>
          </a:xfrm>
          <a:prstGeom prst="rect">
            <a:avLst/>
          </a:prstGeom>
          <a:solidFill>
            <a:schemeClr val="tx1"/>
          </a:solidFill>
          <a:ln w="76200">
            <a:solidFill>
              <a:schemeClr val="tx2">
                <a:lumMod val="40000"/>
                <a:lumOff val="60000"/>
              </a:schemeClr>
            </a:solidFill>
            <a:miter lim="800000"/>
            <a:headEnd/>
            <a:tailEnd/>
          </a:ln>
          <a:extLst/>
        </p:spPr>
      </p:pic>
      <p:pic>
        <p:nvPicPr>
          <p:cNvPr id="5" name="Picture 4" descr="Screen Shot 2012-05-04 at 5.09.19 PM.png"/>
          <p:cNvPicPr>
            <a:picLocks noChangeAspect="1"/>
          </p:cNvPicPr>
          <p:nvPr/>
        </p:nvPicPr>
        <p:blipFill>
          <a:blip r:embed="rId3"/>
          <a:srcRect l="4893" r="65709"/>
          <a:stretch>
            <a:fillRect/>
          </a:stretch>
        </p:blipFill>
        <p:spPr>
          <a:xfrm>
            <a:off x="3255311" y="1500188"/>
            <a:ext cx="2299339" cy="1974258"/>
          </a:xfrm>
          <a:prstGeom prst="rect">
            <a:avLst/>
          </a:prstGeom>
          <a:solidFill>
            <a:schemeClr val="tx1"/>
          </a:solidFill>
          <a:ln w="76200">
            <a:solidFill>
              <a:schemeClr val="tx2">
                <a:lumMod val="40000"/>
                <a:lumOff val="60000"/>
              </a:schemeClr>
            </a:solidFill>
          </a:ln>
          <a:scene3d>
            <a:camera prst="orthographicFront"/>
            <a:lightRig rig="threePt" dir="t"/>
          </a:scene3d>
          <a:sp3d>
            <a:bevelT w="0"/>
          </a:sp3d>
        </p:spPr>
      </p:pic>
      <p:pic>
        <p:nvPicPr>
          <p:cNvPr id="6" name="Picture 17" descr="Screen Shot 2012-05-07 at 10.40.01 AM.png"/>
          <p:cNvPicPr>
            <a:picLocks noChangeAspect="1"/>
          </p:cNvPicPr>
          <p:nvPr/>
        </p:nvPicPr>
        <p:blipFill rotWithShape="1">
          <a:blip r:embed="rId4"/>
          <a:srcRect r="1639"/>
          <a:stretch/>
        </p:blipFill>
        <p:spPr bwMode="auto">
          <a:xfrm>
            <a:off x="6282035" y="1500187"/>
            <a:ext cx="2411016" cy="1973461"/>
          </a:xfrm>
          <a:prstGeom prst="rect">
            <a:avLst/>
          </a:prstGeom>
          <a:solidFill>
            <a:schemeClr val="tx1"/>
          </a:solidFill>
          <a:ln w="76200">
            <a:solidFill>
              <a:schemeClr val="tx2">
                <a:lumMod val="40000"/>
                <a:lumOff val="60000"/>
              </a:schemeClr>
            </a:solidFill>
            <a:miter lim="800000"/>
            <a:headEnd/>
            <a:tailEnd/>
          </a:ln>
          <a:extLst/>
        </p:spPr>
      </p:pic>
      <p:sp>
        <p:nvSpPr>
          <p:cNvPr id="19" name="Right Arrow 18"/>
          <p:cNvSpPr/>
          <p:nvPr/>
        </p:nvSpPr>
        <p:spPr bwMode="auto">
          <a:xfrm>
            <a:off x="2730252" y="2250281"/>
            <a:ext cx="375047" cy="375047"/>
          </a:xfrm>
          <a:prstGeom prst="rightArrow">
            <a:avLst/>
          </a:prstGeom>
          <a:solidFill>
            <a:schemeClr val="bg2">
              <a:lumMod val="50000"/>
            </a:schemeClr>
          </a:solidFill>
          <a:ln w="38100" cap="flat" cmpd="sng" algn="ctr">
            <a:noFill/>
            <a:prstDash val="solid"/>
            <a:round/>
            <a:headEnd type="none" w="med" len="med"/>
            <a:tailEnd type="none" w="med" len="med"/>
          </a:ln>
          <a:effectLst/>
        </p:spPr>
        <p:txBody>
          <a:bodyPr lIns="64288" tIns="32144" rIns="64288" bIns="32144"/>
          <a:lstStyle/>
          <a:p>
            <a:pPr defTabSz="642882">
              <a:defRPr/>
            </a:pPr>
            <a:endParaRPr lang="en-US" dirty="0">
              <a:latin typeface="Gill Sans" pitchFamily="-1" charset="0"/>
              <a:ea typeface="ヒラギノ角ゴ ProN W3" pitchFamily="-1" charset="-128"/>
              <a:cs typeface="ヒラギノ角ゴ ProN W3" pitchFamily="-1" charset="-128"/>
              <a:sym typeface="Gill Sans" pitchFamily="-1" charset="0"/>
            </a:endParaRPr>
          </a:p>
        </p:txBody>
      </p:sp>
      <p:sp>
        <p:nvSpPr>
          <p:cNvPr id="20" name="Right Arrow 19"/>
          <p:cNvSpPr/>
          <p:nvPr/>
        </p:nvSpPr>
        <p:spPr bwMode="auto">
          <a:xfrm>
            <a:off x="5726162" y="2250281"/>
            <a:ext cx="375047" cy="375047"/>
          </a:xfrm>
          <a:prstGeom prst="rightArrow">
            <a:avLst/>
          </a:prstGeom>
          <a:solidFill>
            <a:schemeClr val="bg2">
              <a:lumMod val="50000"/>
            </a:schemeClr>
          </a:solidFill>
          <a:ln w="38100" cap="flat" cmpd="sng" algn="ctr">
            <a:noFill/>
            <a:prstDash val="solid"/>
            <a:round/>
            <a:headEnd type="none" w="med" len="med"/>
            <a:tailEnd type="none" w="med" len="med"/>
          </a:ln>
          <a:effectLst/>
        </p:spPr>
        <p:txBody>
          <a:bodyPr lIns="64288" tIns="32144" rIns="64288" bIns="32144"/>
          <a:lstStyle/>
          <a:p>
            <a:pPr defTabSz="642882">
              <a:defRPr/>
            </a:pPr>
            <a:endParaRPr lang="en-US" dirty="0">
              <a:latin typeface="Gill Sans" pitchFamily="-1" charset="0"/>
              <a:ea typeface="ヒラギノ角ゴ ProN W3" pitchFamily="-1" charset="-128"/>
              <a:cs typeface="ヒラギノ角ゴ ProN W3" pitchFamily="-1" charset="-128"/>
              <a:sym typeface="Gill Sans" pitchFamily="-1" charset="0"/>
            </a:endParaRPr>
          </a:p>
        </p:txBody>
      </p:sp>
      <p:cxnSp>
        <p:nvCxnSpPr>
          <p:cNvPr id="23559" name="Straight Arrow Connector 37"/>
          <p:cNvCxnSpPr>
            <a:cxnSpLocks noChangeShapeType="1"/>
          </p:cNvCxnSpPr>
          <p:nvPr/>
        </p:nvCxnSpPr>
        <p:spPr bwMode="auto">
          <a:xfrm>
            <a:off x="1732359" y="4125516"/>
            <a:ext cx="5786438" cy="0"/>
          </a:xfrm>
          <a:prstGeom prst="straightConnector1">
            <a:avLst/>
          </a:prstGeom>
          <a:noFill/>
          <a:ln w="25400">
            <a:solidFill>
              <a:schemeClr val="tx1"/>
            </a:solidFill>
            <a:round/>
            <a:headEnd type="oval" w="med" len="med"/>
            <a:tailEnd type="oval"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sp>
        <p:nvSpPr>
          <p:cNvPr id="23560" name="TextBox 15"/>
          <p:cNvSpPr txBox="1">
            <a:spLocks noChangeArrowheads="1"/>
          </p:cNvSpPr>
          <p:nvPr/>
        </p:nvSpPr>
        <p:spPr bwMode="auto">
          <a:xfrm>
            <a:off x="446484" y="4714875"/>
            <a:ext cx="2086199" cy="52658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500" b="1">
                <a:solidFill>
                  <a:schemeClr val="tx2"/>
                </a:solidFill>
                <a:latin typeface="Arial" charset="0"/>
                <a:cs typeface="Helvetica Neue" charset="0"/>
              </a:rPr>
              <a:t>Pinterest hits </a:t>
            </a:r>
          </a:p>
          <a:p>
            <a:pPr eaLnBrk="1" hangingPunct="1"/>
            <a:r>
              <a:rPr lang="en-US" sz="1500" b="1">
                <a:solidFill>
                  <a:schemeClr val="tx2"/>
                </a:solidFill>
                <a:latin typeface="Arial" charset="0"/>
                <a:cs typeface="Helvetica Neue" charset="0"/>
              </a:rPr>
              <a:t>10M unique visitors</a:t>
            </a:r>
          </a:p>
        </p:txBody>
      </p:sp>
      <p:sp>
        <p:nvSpPr>
          <p:cNvPr id="23561" name="TextBox 23"/>
          <p:cNvSpPr txBox="1">
            <a:spLocks noChangeArrowheads="1"/>
          </p:cNvSpPr>
          <p:nvPr/>
        </p:nvSpPr>
        <p:spPr bwMode="auto">
          <a:xfrm>
            <a:off x="2770435" y="4714875"/>
            <a:ext cx="3268266" cy="52658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500" b="1">
                <a:solidFill>
                  <a:schemeClr val="tx2"/>
                </a:solidFill>
                <a:latin typeface="Arial" charset="0"/>
                <a:cs typeface="Helvetica Neue" charset="0"/>
              </a:rPr>
              <a:t>New Drupal module created for website Users </a:t>
            </a:r>
            <a:r>
              <a:rPr lang="ja-JP" altLang="en-US" sz="1500" b="1">
                <a:solidFill>
                  <a:schemeClr val="tx2"/>
                </a:solidFill>
                <a:latin typeface="Arial" charset="0"/>
                <a:cs typeface="Helvetica Neue" charset="0"/>
              </a:rPr>
              <a:t>“</a:t>
            </a:r>
            <a:r>
              <a:rPr lang="en-US" altLang="ja-JP" sz="1500" b="1">
                <a:solidFill>
                  <a:schemeClr val="tx2"/>
                </a:solidFill>
                <a:latin typeface="Arial" charset="0"/>
                <a:cs typeface="Arial" charset="0"/>
              </a:rPr>
              <a:t>pinned</a:t>
            </a:r>
            <a:r>
              <a:rPr lang="ja-JP" altLang="en-US" sz="1500" b="1">
                <a:solidFill>
                  <a:schemeClr val="tx2"/>
                </a:solidFill>
                <a:latin typeface="Arial" charset="0"/>
                <a:cs typeface="Helvetica Neue" charset="0"/>
              </a:rPr>
              <a:t>”</a:t>
            </a:r>
            <a:r>
              <a:rPr lang="en-US" altLang="ja-JP" sz="1500" b="1">
                <a:solidFill>
                  <a:schemeClr val="tx2"/>
                </a:solidFill>
                <a:latin typeface="Arial" charset="0"/>
                <a:cs typeface="Arial" charset="0"/>
              </a:rPr>
              <a:t> images</a:t>
            </a:r>
            <a:endParaRPr lang="en-US" sz="1500" b="1">
              <a:solidFill>
                <a:schemeClr val="tx2"/>
              </a:solidFill>
              <a:latin typeface="Arial" charset="0"/>
              <a:cs typeface="Arial" charset="0"/>
            </a:endParaRPr>
          </a:p>
        </p:txBody>
      </p:sp>
      <p:sp>
        <p:nvSpPr>
          <p:cNvPr id="23562" name="TextBox 24"/>
          <p:cNvSpPr txBox="1">
            <a:spLocks noChangeArrowheads="1"/>
          </p:cNvSpPr>
          <p:nvPr/>
        </p:nvSpPr>
        <p:spPr bwMode="auto">
          <a:xfrm>
            <a:off x="6235154" y="4714875"/>
            <a:ext cx="2451199" cy="52658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500" b="1">
                <a:solidFill>
                  <a:schemeClr val="tx2"/>
                </a:solidFill>
                <a:latin typeface="Arial" charset="0"/>
                <a:cs typeface="Helvetica Neue" charset="0"/>
              </a:rPr>
              <a:t>15 Drupal sites go live with Pinterest integration</a:t>
            </a:r>
          </a:p>
        </p:txBody>
      </p:sp>
      <p:grpSp>
        <p:nvGrpSpPr>
          <p:cNvPr id="23563" name="Group 41"/>
          <p:cNvGrpSpPr>
            <a:grpSpLocks/>
          </p:cNvGrpSpPr>
          <p:nvPr/>
        </p:nvGrpSpPr>
        <p:grpSpPr bwMode="auto">
          <a:xfrm>
            <a:off x="7038826" y="3716982"/>
            <a:ext cx="843855" cy="844972"/>
            <a:chOff x="8645184" y="6541720"/>
            <a:chExt cx="1200832" cy="1200832"/>
          </a:xfrm>
        </p:grpSpPr>
        <p:pic>
          <p:nvPicPr>
            <p:cNvPr id="23570" name="Picture 42"/>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645184" y="6541720"/>
              <a:ext cx="1200832" cy="12008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44" name="TextBox 43"/>
            <p:cNvSpPr txBox="1"/>
            <p:nvPr/>
          </p:nvSpPr>
          <p:spPr>
            <a:xfrm>
              <a:off x="8648362" y="6901811"/>
              <a:ext cx="1194478" cy="520168"/>
            </a:xfrm>
            <a:prstGeom prst="rect">
              <a:avLst/>
            </a:prstGeom>
            <a:noFill/>
            <a:effectLst>
              <a:outerShdw blurRad="50800" dist="38100" dir="2700000" algn="tl" rotWithShape="0">
                <a:prstClr val="black">
                  <a:alpha val="40000"/>
                </a:prstClr>
              </a:outerShdw>
            </a:effectLst>
          </p:spPr>
          <p:txBody>
            <a:bodyPr>
              <a:spAutoFit/>
            </a:bodyPr>
            <a:lstStyle/>
            <a:p>
              <a:pPr>
                <a:lnSpc>
                  <a:spcPts val="1055"/>
                </a:lnSpc>
                <a:defRPr/>
              </a:pPr>
              <a:r>
                <a:rPr lang="en-US" sz="1000" b="1" dirty="0">
                  <a:solidFill>
                    <a:srgbClr val="FFFFFF"/>
                  </a:solidFill>
                  <a:latin typeface="Arial"/>
                  <a:cs typeface="Arial"/>
                </a:rPr>
                <a:t>April</a:t>
              </a:r>
              <a:br>
                <a:rPr lang="en-US" sz="1000" b="1" dirty="0">
                  <a:solidFill>
                    <a:srgbClr val="FFFFFF"/>
                  </a:solidFill>
                  <a:latin typeface="Arial"/>
                  <a:cs typeface="Arial"/>
                </a:rPr>
              </a:br>
              <a:r>
                <a:rPr lang="en-US" sz="1000" b="1" dirty="0">
                  <a:solidFill>
                    <a:srgbClr val="FFFFFF"/>
                  </a:solidFill>
                  <a:latin typeface="Arial"/>
                  <a:cs typeface="Arial"/>
                </a:rPr>
                <a:t>2012</a:t>
              </a:r>
            </a:p>
          </p:txBody>
        </p:sp>
      </p:grpSp>
      <p:grpSp>
        <p:nvGrpSpPr>
          <p:cNvPr id="23564" name="Group 44"/>
          <p:cNvGrpSpPr>
            <a:grpSpLocks/>
          </p:cNvGrpSpPr>
          <p:nvPr/>
        </p:nvGrpSpPr>
        <p:grpSpPr bwMode="auto">
          <a:xfrm>
            <a:off x="3937992" y="3716982"/>
            <a:ext cx="934269" cy="844972"/>
            <a:chOff x="4064000" y="6541720"/>
            <a:chExt cx="1328918" cy="1200832"/>
          </a:xfrm>
        </p:grpSpPr>
        <p:pic>
          <p:nvPicPr>
            <p:cNvPr id="23568" name="Picture 45"/>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128043" y="6541720"/>
              <a:ext cx="1200832" cy="12008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47" name="TextBox 46"/>
            <p:cNvSpPr txBox="1"/>
            <p:nvPr/>
          </p:nvSpPr>
          <p:spPr>
            <a:xfrm>
              <a:off x="4064000" y="6901811"/>
              <a:ext cx="1328918" cy="520168"/>
            </a:xfrm>
            <a:prstGeom prst="rect">
              <a:avLst/>
            </a:prstGeom>
            <a:noFill/>
            <a:effectLst>
              <a:outerShdw blurRad="50800" dist="38100" dir="2700000" algn="tl" rotWithShape="0">
                <a:prstClr val="black">
                  <a:alpha val="40000"/>
                </a:prstClr>
              </a:outerShdw>
            </a:effectLst>
          </p:spPr>
          <p:txBody>
            <a:bodyPr>
              <a:spAutoFit/>
            </a:bodyPr>
            <a:lstStyle/>
            <a:p>
              <a:pPr>
                <a:lnSpc>
                  <a:spcPts val="1055"/>
                </a:lnSpc>
                <a:defRPr/>
              </a:pPr>
              <a:r>
                <a:rPr lang="en-US" sz="1000" b="1" dirty="0">
                  <a:solidFill>
                    <a:srgbClr val="FFFFFF"/>
                  </a:solidFill>
                  <a:latin typeface="Arial"/>
                  <a:cs typeface="Arial"/>
                </a:rPr>
                <a:t>March</a:t>
              </a:r>
              <a:br>
                <a:rPr lang="en-US" sz="1000" b="1" dirty="0">
                  <a:solidFill>
                    <a:srgbClr val="FFFFFF"/>
                  </a:solidFill>
                  <a:latin typeface="Arial"/>
                  <a:cs typeface="Arial"/>
                </a:rPr>
              </a:br>
              <a:r>
                <a:rPr lang="en-US" sz="1000" b="1" dirty="0">
                  <a:solidFill>
                    <a:srgbClr val="FFFFFF"/>
                  </a:solidFill>
                  <a:latin typeface="Arial"/>
                  <a:cs typeface="Arial"/>
                </a:rPr>
                <a:t>2012</a:t>
              </a:r>
            </a:p>
          </p:txBody>
        </p:sp>
      </p:grpSp>
      <p:grpSp>
        <p:nvGrpSpPr>
          <p:cNvPr id="23565" name="Group 47"/>
          <p:cNvGrpSpPr>
            <a:grpSpLocks/>
          </p:cNvGrpSpPr>
          <p:nvPr/>
        </p:nvGrpSpPr>
        <p:grpSpPr bwMode="auto">
          <a:xfrm>
            <a:off x="1067098" y="3716982"/>
            <a:ext cx="844972" cy="844972"/>
            <a:chOff x="1320800" y="6541720"/>
            <a:chExt cx="1200832" cy="1200832"/>
          </a:xfrm>
        </p:grpSpPr>
        <p:pic>
          <p:nvPicPr>
            <p:cNvPr id="23566" name="Picture 48"/>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320800" y="6541720"/>
              <a:ext cx="1200832" cy="12008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50" name="TextBox 49"/>
            <p:cNvSpPr txBox="1"/>
            <p:nvPr/>
          </p:nvSpPr>
          <p:spPr>
            <a:xfrm>
              <a:off x="1323973" y="6901811"/>
              <a:ext cx="1194487" cy="520168"/>
            </a:xfrm>
            <a:prstGeom prst="rect">
              <a:avLst/>
            </a:prstGeom>
            <a:noFill/>
            <a:effectLst>
              <a:outerShdw blurRad="50800" dist="38100" dir="2700000" algn="tl" rotWithShape="0">
                <a:prstClr val="black">
                  <a:alpha val="40000"/>
                </a:prstClr>
              </a:outerShdw>
            </a:effectLst>
          </p:spPr>
          <p:txBody>
            <a:bodyPr>
              <a:spAutoFit/>
            </a:bodyPr>
            <a:lstStyle/>
            <a:p>
              <a:pPr>
                <a:lnSpc>
                  <a:spcPts val="1055"/>
                </a:lnSpc>
                <a:defRPr/>
              </a:pPr>
              <a:r>
                <a:rPr lang="en-US" sz="1000" b="1" dirty="0">
                  <a:solidFill>
                    <a:srgbClr val="FFFFFF"/>
                  </a:solidFill>
                  <a:latin typeface="Arial"/>
                  <a:cs typeface="Arial"/>
                </a:rPr>
                <a:t>February 2012</a:t>
              </a:r>
            </a:p>
          </p:txBody>
        </p: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7933531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0241" name="Group 8"/>
          <p:cNvGrpSpPr>
            <a:grpSpLocks/>
          </p:cNvGrpSpPr>
          <p:nvPr/>
        </p:nvGrpSpPr>
        <p:grpSpPr bwMode="auto">
          <a:xfrm>
            <a:off x="3088556" y="-113146"/>
            <a:ext cx="7001991" cy="7099102"/>
            <a:chOff x="1522413" y="-177800"/>
            <a:chExt cx="9958387" cy="10096500"/>
          </a:xfrm>
        </p:grpSpPr>
        <p:pic>
          <p:nvPicPr>
            <p:cNvPr id="10246" name="Picture 1"/>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522413" y="-177800"/>
              <a:ext cx="9958387" cy="10096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10247" name="Picture 2"/>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14665" b="17332"/>
            <a:stretch>
              <a:fillRect/>
            </a:stretch>
          </p:blipFill>
          <p:spPr bwMode="auto">
            <a:xfrm>
              <a:off x="6094413" y="4584700"/>
              <a:ext cx="1149350" cy="5857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10248" name="Rectangle 3"/>
            <p:cNvSpPr>
              <a:spLocks/>
            </p:cNvSpPr>
            <p:nvPr/>
          </p:nvSpPr>
          <p:spPr bwMode="auto">
            <a:xfrm>
              <a:off x="6502400" y="6146800"/>
              <a:ext cx="2032000" cy="927100"/>
            </a:xfrm>
            <a:prstGeom prst="rect">
              <a:avLst/>
            </a:prstGeom>
            <a:solidFill>
              <a:schemeClr val="bg1"/>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lIns="0" tIns="0" rIns="0" bIns="0"/>
            <a:lstStyle/>
            <a:p>
              <a:endParaRPr lang="en-US"/>
            </a:p>
          </p:txBody>
        </p:sp>
        <p:pic>
          <p:nvPicPr>
            <p:cNvPr id="10249" name="Picture 4"/>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311900" y="6235700"/>
              <a:ext cx="2057400" cy="762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10250" name="Picture 5"/>
            <p:cNvPicPr>
              <a:picLocks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319588" y="6608763"/>
              <a:ext cx="622300" cy="8382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10251" name="Rectangle 6"/>
            <p:cNvSpPr>
              <a:spLocks/>
            </p:cNvSpPr>
            <p:nvPr/>
          </p:nvSpPr>
          <p:spPr bwMode="auto">
            <a:xfrm>
              <a:off x="6248400" y="5105400"/>
              <a:ext cx="914400" cy="317500"/>
            </a:xfrm>
            <a:prstGeom prst="rect">
              <a:avLst/>
            </a:prstGeom>
            <a:solidFill>
              <a:srgbClr val="FFFFFF"/>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lIns="0" tIns="0" rIns="0" bIns="0"/>
            <a:lstStyle/>
            <a:p>
              <a:endParaRPr lang="en-US"/>
            </a:p>
          </p:txBody>
        </p:sp>
      </p:grpSp>
      <p:grpSp>
        <p:nvGrpSpPr>
          <p:cNvPr id="10242" name="Group 13"/>
          <p:cNvGrpSpPr>
            <a:grpSpLocks/>
          </p:cNvGrpSpPr>
          <p:nvPr/>
        </p:nvGrpSpPr>
        <p:grpSpPr bwMode="auto">
          <a:xfrm>
            <a:off x="107156" y="2893219"/>
            <a:ext cx="4143375" cy="3214688"/>
            <a:chOff x="0" y="3962400"/>
            <a:chExt cx="5892800" cy="4572000"/>
          </a:xfrm>
        </p:grpSpPr>
        <p:sp>
          <p:nvSpPr>
            <p:cNvPr id="13" name="Rounded Rectangle 12"/>
            <p:cNvSpPr/>
            <p:nvPr/>
          </p:nvSpPr>
          <p:spPr bwMode="auto">
            <a:xfrm>
              <a:off x="0" y="3962400"/>
              <a:ext cx="5892800" cy="4572000"/>
            </a:xfrm>
            <a:prstGeom prst="roundRect">
              <a:avLst>
                <a:gd name="adj" fmla="val 3226"/>
              </a:avLst>
            </a:prstGeom>
            <a:solidFill>
              <a:schemeClr val="bg1">
                <a:lumMod val="85000"/>
                <a:alpha val="88000"/>
              </a:schemeClr>
            </a:solidFill>
            <a:ln w="25400" cap="flat" cmpd="sng" algn="ctr">
              <a:noFill/>
              <a:prstDash val="solid"/>
              <a:round/>
              <a:headEnd type="none" w="med" len="med"/>
              <a:tailEnd type="none" w="med" len="med"/>
            </a:ln>
            <a:effectLst/>
            <a:extLst/>
          </p:spPr>
          <p:txBody>
            <a:bodyPr/>
            <a:lstStyle/>
            <a:p>
              <a:pPr>
                <a:defRPr/>
              </a:pPr>
              <a:endParaRPr lang="en-US"/>
            </a:p>
          </p:txBody>
        </p:sp>
        <p:sp>
          <p:nvSpPr>
            <p:cNvPr id="10245" name="Rectangle 7"/>
            <p:cNvSpPr>
              <a:spLocks noChangeArrowheads="1"/>
            </p:cNvSpPr>
            <p:nvPr/>
          </p:nvSpPr>
          <p:spPr bwMode="auto">
            <a:xfrm>
              <a:off x="177800" y="4267200"/>
              <a:ext cx="5715000" cy="375487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p>
              <a:pPr marL="157380" lvl="1" indent="-157380">
                <a:spcAft>
                  <a:spcPts val="2109"/>
                </a:spcAft>
                <a:buFont typeface="Arial" charset="0"/>
                <a:buChar char="•"/>
              </a:pPr>
              <a:r>
                <a:rPr lang="en-US" sz="2800" dirty="0">
                  <a:latin typeface="Helvetica" charset="0"/>
                  <a:cs typeface="Helvetica" charset="0"/>
                </a:rPr>
                <a:t>Duplication of content</a:t>
              </a:r>
            </a:p>
            <a:p>
              <a:pPr marL="157380" lvl="1" indent="-157380">
                <a:spcAft>
                  <a:spcPts val="2109"/>
                </a:spcAft>
                <a:buFont typeface="Arial" charset="0"/>
                <a:buChar char="•"/>
              </a:pPr>
              <a:r>
                <a:rPr lang="en-US" sz="2800" dirty="0">
                  <a:latin typeface="Helvetica" charset="0"/>
                  <a:cs typeface="Helvetica" charset="0"/>
                </a:rPr>
                <a:t>Disparate sources</a:t>
              </a:r>
            </a:p>
            <a:p>
              <a:pPr marL="157380" lvl="1" indent="-157380">
                <a:spcAft>
                  <a:spcPts val="2109"/>
                </a:spcAft>
                <a:buFont typeface="Arial" charset="0"/>
                <a:buChar char="•"/>
              </a:pPr>
              <a:r>
                <a:rPr lang="en-US" sz="2800" dirty="0">
                  <a:latin typeface="Helvetica" charset="0"/>
                  <a:cs typeface="Helvetica" charset="0"/>
                </a:rPr>
                <a:t>Disconnected reporting</a:t>
              </a:r>
            </a:p>
            <a:p>
              <a:pPr marL="157380" lvl="1" indent="-157380">
                <a:spcAft>
                  <a:spcPts val="2109"/>
                </a:spcAft>
                <a:buFont typeface="Arial" charset="0"/>
                <a:buChar char="•"/>
              </a:pPr>
              <a:r>
                <a:rPr lang="en-US" sz="2800" dirty="0">
                  <a:latin typeface="Helvetica" charset="0"/>
                  <a:cs typeface="Helvetica" charset="0"/>
                </a:rPr>
                <a:t>Islands of excellence</a:t>
              </a:r>
            </a:p>
          </p:txBody>
        </p:sp>
      </p:grpSp>
      <p:sp>
        <p:nvSpPr>
          <p:cNvPr id="12" name="Title 1"/>
          <p:cNvSpPr txBox="1">
            <a:spLocks/>
          </p:cNvSpPr>
          <p:nvPr/>
        </p:nvSpPr>
        <p:spPr bwMode="auto">
          <a:xfrm>
            <a:off x="178594" y="107156"/>
            <a:ext cx="3666753" cy="2870895"/>
          </a:xfrm>
          <a:prstGeom prst="rect">
            <a:avLst/>
          </a:prstGeom>
          <a:noFill/>
          <a:ln w="9525">
            <a:noFill/>
            <a:miter lim="800000"/>
            <a:headEnd/>
            <a:tailEnd/>
          </a:ln>
        </p:spPr>
        <p:txBody>
          <a:bodyPr lIns="35717" tIns="35717" rIns="35717" bIns="35717"/>
          <a:lstStyle/>
          <a:p>
            <a:pPr algn="l" eaLnBrk="0" hangingPunct="0">
              <a:defRPr/>
            </a:pPr>
            <a:r>
              <a:rPr lang="en-US" sz="3500" b="1" kern="0" dirty="0">
                <a:solidFill>
                  <a:schemeClr val="accent2"/>
                </a:solidFill>
                <a:latin typeface="Helvetica Neue"/>
                <a:ea typeface="ＭＳ Ｐゴシック" charset="0"/>
                <a:cs typeface="Helvetica Neue"/>
                <a:sym typeface="Corbel Bold" charset="0"/>
              </a:rPr>
              <a:t>Inside Many Large Organizations, </a:t>
            </a:r>
            <a:br>
              <a:rPr lang="en-US" sz="3500" b="1" kern="0" dirty="0">
                <a:solidFill>
                  <a:schemeClr val="accent2"/>
                </a:solidFill>
                <a:latin typeface="Helvetica Neue"/>
                <a:ea typeface="ＭＳ Ｐゴシック" charset="0"/>
                <a:cs typeface="Helvetica Neue"/>
                <a:sym typeface="Corbel Bold" charset="0"/>
              </a:rPr>
            </a:br>
            <a:r>
              <a:rPr lang="en-US" sz="3500" b="1" kern="0" dirty="0">
                <a:solidFill>
                  <a:schemeClr val="accent2"/>
                </a:solidFill>
                <a:latin typeface="Helvetica Neue"/>
                <a:ea typeface="ＭＳ Ｐゴシック" charset="0"/>
                <a:cs typeface="Helvetica Neue"/>
                <a:sym typeface="Corbel Bold" charset="0"/>
              </a:rPr>
              <a:t>the Web Is Broken</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97989609"/>
      </p:ext>
    </p:extLst>
  </p:cSld>
  <p:clrMapOvr>
    <a:masterClrMapping/>
  </p:clrMapOvr>
  <p:transition spd="med">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r>
              <a:rPr lang="en-US" dirty="0" err="1" smtClean="0"/>
              <a:t>OpenPublic</a:t>
            </a:r>
            <a:endParaRPr lang="en-US" dirty="0"/>
          </a:p>
        </p:txBody>
      </p:sp>
      <p:pic>
        <p:nvPicPr>
          <p:cNvPr id="4" name="Content Placeholder 3" descr="251938253_960.jpeg"/>
          <p:cNvPicPr>
            <a:picLocks noGrp="1" noChangeAspect="1"/>
          </p:cNvPicPr>
          <p:nvPr>
            <p:ph idx="1"/>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83" b="5683"/>
          <a:stretch>
            <a:fillRect/>
          </a:stretch>
        </p:blipFill>
        <p:spPr>
          <a:xfrm>
            <a:off x="369658" y="1291752"/>
            <a:ext cx="8465344" cy="4759279"/>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3795585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a:t>
            </a:r>
            <a:r>
              <a:rPr lang="en-US" dirty="0" err="1" smtClean="0"/>
              <a:t>aGov</a:t>
            </a:r>
            <a:endParaRPr lang="en-US" dirty="0"/>
          </a:p>
        </p:txBody>
      </p:sp>
      <p:pic>
        <p:nvPicPr>
          <p:cNvPr id="8" name="Picture 7" descr="Screenshot_2013-01-04_5_20_PM.jp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6862" y="1066784"/>
            <a:ext cx="9794876" cy="415761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0985223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a:t>
            </a:r>
            <a:r>
              <a:rPr lang="en-US" dirty="0" smtClean="0"/>
              <a:t>Web </a:t>
            </a:r>
            <a:r>
              <a:rPr lang="en-US" dirty="0"/>
              <a:t>Experience </a:t>
            </a:r>
            <a:r>
              <a:rPr lang="en-US" dirty="0" smtClean="0"/>
              <a:t>Toolkit</a:t>
            </a:r>
            <a:endParaRPr lang="en-US" dirty="0"/>
          </a:p>
        </p:txBody>
      </p:sp>
      <p:pic>
        <p:nvPicPr>
          <p:cNvPr id="4" name="Content Placeholder 3" descr="wetkit_large_logged_2.png"/>
          <p:cNvPicPr>
            <a:picLocks noGrp="1" noChangeAspect="1"/>
          </p:cNvPicPr>
          <p:nvPr>
            <p:ph idx="1"/>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11133" b="11133"/>
          <a:stretch>
            <a:fillRect/>
          </a:stretch>
        </p:blipFill>
        <p:spPr>
          <a:xfrm>
            <a:off x="369658" y="1248705"/>
            <a:ext cx="8465344" cy="4759279"/>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068633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1"/>
          <p:cNvSpPr>
            <a:spLocks noGrp="1" noChangeArrowheads="1"/>
          </p:cNvSpPr>
          <p:nvPr>
            <p:ph type="title"/>
          </p:nvPr>
        </p:nvSpPr>
        <p:spPr>
          <a:xfrm>
            <a:off x="731119" y="2097361"/>
            <a:ext cx="7909291" cy="778000"/>
          </a:xfrm>
        </p:spPr>
        <p:txBody>
          <a:bodyPr/>
          <a:lstStyle/>
          <a:p>
            <a:pPr eaLnBrk="1" hangingPunct="1"/>
            <a:r>
              <a:rPr lang="en-US" sz="4700" dirty="0" smtClean="0">
                <a:solidFill>
                  <a:srgbClr val="737575"/>
                </a:solidFill>
              </a:rPr>
              <a:t>Drupal </a:t>
            </a:r>
            <a:r>
              <a:rPr lang="en-US" sz="4700" dirty="0">
                <a:solidFill>
                  <a:srgbClr val="2E72BE"/>
                </a:solidFill>
              </a:rPr>
              <a:t>A</a:t>
            </a:r>
            <a:r>
              <a:rPr lang="en-US" sz="4700" dirty="0" smtClean="0">
                <a:solidFill>
                  <a:srgbClr val="2E72BE"/>
                </a:solidFill>
              </a:rPr>
              <a:t>rchitecture</a:t>
            </a:r>
            <a:endParaRPr lang="en-US" sz="4700" dirty="0">
              <a:solidFill>
                <a:srgbClr val="2E72BE"/>
              </a:solidFill>
            </a:endParaRPr>
          </a:p>
        </p:txBody>
      </p:sp>
      <p:sp>
        <p:nvSpPr>
          <p:cNvPr id="112643" name="Line 2"/>
          <p:cNvSpPr>
            <a:spLocks noChangeShapeType="1"/>
          </p:cNvSpPr>
          <p:nvPr/>
        </p:nvSpPr>
        <p:spPr bwMode="auto">
          <a:xfrm rot="10800000" flipH="1">
            <a:off x="-26789" y="2874244"/>
            <a:ext cx="5947172" cy="1116"/>
          </a:xfrm>
          <a:prstGeom prst="line">
            <a:avLst/>
          </a:prstGeom>
          <a:noFill/>
          <a:ln w="25400">
            <a:solidFill>
              <a:srgbClr val="B9BAAE"/>
            </a:solidFill>
            <a:miter lim="800000"/>
            <a:headEnd/>
            <a:tailEnd/>
          </a:ln>
        </p:spPr>
        <p:txBody>
          <a:bodyPr lIns="0" tIns="0" rIns="0" bIns="0">
            <a:prstTxWarp prst="textNoShape">
              <a:avLst/>
            </a:prstTxWarp>
          </a:bodyPr>
          <a:lstStyle/>
          <a:p>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1224337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a:alphaModFix amt="91000"/>
          </a:blip>
          <a:srcRect l="-44662" r="-44662"/>
          <a:stretch>
            <a:fillRect/>
          </a:stretch>
        </p:blipFill>
        <p:spPr bwMode="auto">
          <a:xfrm>
            <a:off x="369658" y="333883"/>
            <a:ext cx="8509318" cy="5727910"/>
          </a:xfrm>
          <a:prstGeom prst="rect">
            <a:avLst/>
          </a:prstGeom>
          <a:noFill/>
          <a:ln w="12700" cap="flat">
            <a:noFill/>
            <a:miter lim="800000"/>
            <a:headEnd/>
            <a:tailEnd/>
          </a:ln>
          <a:effectLst>
            <a:outerShdw blurRad="127000" dist="76199" dir="2700000" algn="ctr" rotWithShape="0">
              <a:schemeClr val="bg2">
                <a:alpha val="75000"/>
              </a:schemeClr>
            </a:outerShdw>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2986736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1"/>
          <p:cNvSpPr>
            <a:spLocks noGrp="1" noChangeArrowheads="1"/>
          </p:cNvSpPr>
          <p:nvPr>
            <p:ph type="title"/>
          </p:nvPr>
        </p:nvSpPr>
        <p:spPr>
          <a:xfrm>
            <a:off x="731119" y="2097361"/>
            <a:ext cx="5456039" cy="910828"/>
          </a:xfrm>
        </p:spPr>
        <p:txBody>
          <a:bodyPr/>
          <a:lstStyle/>
          <a:p>
            <a:pPr eaLnBrk="1" hangingPunct="1"/>
            <a:r>
              <a:rPr lang="en-US" sz="4700" dirty="0" smtClean="0">
                <a:solidFill>
                  <a:srgbClr val="737575"/>
                </a:solidFill>
              </a:rPr>
              <a:t>Drupal </a:t>
            </a:r>
            <a:r>
              <a:rPr lang="en-US" sz="4700" dirty="0" smtClean="0">
                <a:solidFill>
                  <a:srgbClr val="2E72BE"/>
                </a:solidFill>
              </a:rPr>
              <a:t>Overview</a:t>
            </a:r>
            <a:endParaRPr lang="en-US" sz="4700" dirty="0">
              <a:solidFill>
                <a:srgbClr val="2E72BE"/>
              </a:solidFill>
            </a:endParaRPr>
          </a:p>
        </p:txBody>
      </p:sp>
      <p:sp>
        <p:nvSpPr>
          <p:cNvPr id="112643" name="Line 2"/>
          <p:cNvSpPr>
            <a:spLocks noChangeShapeType="1"/>
          </p:cNvSpPr>
          <p:nvPr/>
        </p:nvSpPr>
        <p:spPr bwMode="auto">
          <a:xfrm rot="10800000" flipH="1">
            <a:off x="-26789" y="2874244"/>
            <a:ext cx="5947172" cy="1116"/>
          </a:xfrm>
          <a:prstGeom prst="line">
            <a:avLst/>
          </a:prstGeom>
          <a:noFill/>
          <a:ln w="25400">
            <a:solidFill>
              <a:srgbClr val="B9BAAE"/>
            </a:solidFill>
            <a:miter lim="800000"/>
            <a:headEnd/>
            <a:tailEnd/>
          </a:ln>
        </p:spPr>
        <p:txBody>
          <a:bodyPr lIns="0" tIns="0" rIns="0" bIns="0">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1"/>
          <p:cNvSpPr>
            <a:spLocks/>
          </p:cNvSpPr>
          <p:nvPr/>
        </p:nvSpPr>
        <p:spPr bwMode="auto">
          <a:xfrm>
            <a:off x="7000875" y="6643687"/>
            <a:ext cx="2009180" cy="98227"/>
          </a:xfrm>
          <a:prstGeom prst="rect">
            <a:avLst/>
          </a:prstGeom>
          <a:noFill/>
          <a:ln w="12700">
            <a:noFill/>
            <a:miter lim="800000"/>
            <a:headEnd/>
            <a:tailEnd/>
          </a:ln>
        </p:spPr>
        <p:txBody>
          <a:bodyPr lIns="0" tIns="0" rIns="0" bIns="0">
            <a:prstTxWarp prst="textNoShape">
              <a:avLst/>
            </a:prstTxWarp>
          </a:bodyPr>
          <a:lstStyle/>
          <a:p>
            <a:pPr marL="39066" algn="r"/>
            <a:r>
              <a:rPr lang="en-US" sz="800" dirty="0">
                <a:solidFill>
                  <a:srgbClr val="BFBFBF"/>
                </a:solidFill>
                <a:latin typeface="Myriad Pro" charset="0"/>
                <a:ea typeface="Myriad Pro" charset="0"/>
                <a:cs typeface="Myriad Pro" charset="0"/>
                <a:sym typeface="Myriad Pro" charset="0"/>
              </a:rPr>
              <a:t>© 2009 </a:t>
            </a:r>
            <a:r>
              <a:rPr lang="en-US" sz="800" dirty="0" err="1">
                <a:solidFill>
                  <a:srgbClr val="BFBFBF"/>
                </a:solidFill>
                <a:latin typeface="Myriad Pro" charset="0"/>
                <a:ea typeface="Myriad Pro" charset="0"/>
                <a:cs typeface="Myriad Pro" charset="0"/>
                <a:sym typeface="Myriad Pro" charset="0"/>
              </a:rPr>
              <a:t>Acquia</a:t>
            </a:r>
            <a:r>
              <a:rPr lang="en-US" sz="800" dirty="0">
                <a:solidFill>
                  <a:srgbClr val="BFBFBF"/>
                </a:solidFill>
                <a:latin typeface="Myriad Pro" charset="0"/>
                <a:ea typeface="Myriad Pro" charset="0"/>
                <a:cs typeface="Myriad Pro" charset="0"/>
                <a:sym typeface="Myriad Pro" charset="0"/>
              </a:rPr>
              <a:t>, Inc. </a:t>
            </a:r>
          </a:p>
        </p:txBody>
      </p:sp>
      <p:sp>
        <p:nvSpPr>
          <p:cNvPr id="108547" name="Rectangle 2"/>
          <p:cNvSpPr>
            <a:spLocks/>
          </p:cNvSpPr>
          <p:nvPr/>
        </p:nvSpPr>
        <p:spPr bwMode="auto">
          <a:xfrm>
            <a:off x="6998642" y="6642571"/>
            <a:ext cx="2009180" cy="98227"/>
          </a:xfrm>
          <a:prstGeom prst="rect">
            <a:avLst/>
          </a:prstGeom>
          <a:noFill/>
          <a:ln w="12700">
            <a:noFill/>
            <a:miter lim="800000"/>
            <a:headEnd/>
            <a:tailEnd/>
          </a:ln>
        </p:spPr>
        <p:txBody>
          <a:bodyPr lIns="0" tIns="0" rIns="0" bIns="0">
            <a:prstTxWarp prst="textNoShape">
              <a:avLst/>
            </a:prstTxWarp>
          </a:bodyPr>
          <a:lstStyle/>
          <a:p>
            <a:pPr marL="39066"/>
            <a:r>
              <a:rPr lang="en-US" sz="800" dirty="0">
                <a:solidFill>
                  <a:srgbClr val="BFBFBF"/>
                </a:solidFill>
                <a:latin typeface="Myriad Pro" charset="0"/>
                <a:ea typeface="Myriad Pro" charset="0"/>
                <a:cs typeface="Myriad Pro" charset="0"/>
                <a:sym typeface="Myriad Pro" charset="0"/>
              </a:rPr>
              <a:t>© 2010 </a:t>
            </a:r>
            <a:r>
              <a:rPr lang="en-US" sz="800" dirty="0" err="1">
                <a:solidFill>
                  <a:srgbClr val="BFBFBF"/>
                </a:solidFill>
                <a:latin typeface="Myriad Pro" charset="0"/>
                <a:ea typeface="Myriad Pro" charset="0"/>
                <a:cs typeface="Myriad Pro" charset="0"/>
                <a:sym typeface="Myriad Pro" charset="0"/>
              </a:rPr>
              <a:t>Acquia</a:t>
            </a:r>
            <a:r>
              <a:rPr lang="en-US" sz="800" dirty="0">
                <a:solidFill>
                  <a:srgbClr val="BFBFBF"/>
                </a:solidFill>
                <a:latin typeface="Myriad Pro" charset="0"/>
                <a:ea typeface="Myriad Pro" charset="0"/>
                <a:cs typeface="Myriad Pro" charset="0"/>
                <a:sym typeface="Myriad Pro" charset="0"/>
              </a:rPr>
              <a:t>, Inc.  All rights reserved.</a:t>
            </a:r>
          </a:p>
        </p:txBody>
      </p:sp>
      <p:sp>
        <p:nvSpPr>
          <p:cNvPr id="108548" name="Rectangle 3"/>
          <p:cNvSpPr>
            <a:spLocks noGrp="1" noChangeArrowheads="1"/>
          </p:cNvSpPr>
          <p:nvPr>
            <p:ph type="title"/>
          </p:nvPr>
        </p:nvSpPr>
        <p:spPr>
          <a:xfrm>
            <a:off x="71438" y="-8930"/>
            <a:ext cx="7776642" cy="928688"/>
          </a:xfrm>
        </p:spPr>
        <p:txBody>
          <a:bodyPr/>
          <a:lstStyle/>
          <a:p>
            <a:pPr marL="3349"/>
            <a:r>
              <a:rPr lang="en-US" dirty="0"/>
              <a:t>How </a:t>
            </a:r>
            <a:r>
              <a:rPr lang="en-US" dirty="0" err="1"/>
              <a:t>Drupal</a:t>
            </a:r>
            <a:r>
              <a:rPr lang="en-US" dirty="0"/>
              <a:t> Manages Content</a:t>
            </a:r>
          </a:p>
        </p:txBody>
      </p:sp>
      <p:sp>
        <p:nvSpPr>
          <p:cNvPr id="108549" name="Rectangle 4"/>
          <p:cNvSpPr>
            <a:spLocks/>
          </p:cNvSpPr>
          <p:nvPr/>
        </p:nvSpPr>
        <p:spPr bwMode="auto">
          <a:xfrm>
            <a:off x="151805" y="4759523"/>
            <a:ext cx="1509117" cy="428625"/>
          </a:xfrm>
          <a:prstGeom prst="rect">
            <a:avLst/>
          </a:prstGeom>
          <a:noFill/>
          <a:ln w="12700">
            <a:noFill/>
            <a:miter lim="800000"/>
            <a:headEnd/>
            <a:tailEnd/>
          </a:ln>
        </p:spPr>
        <p:txBody>
          <a:bodyPr lIns="35717" tIns="35717" rIns="35717" bIns="35717" anchor="ctr">
            <a:prstTxWarp prst="textNoShape">
              <a:avLst/>
            </a:prstTxWarp>
          </a:bodyPr>
          <a:lstStyle/>
          <a:p>
            <a:pPr marL="205376" indent="-146219"/>
            <a:r>
              <a:rPr lang="en-US" sz="2800" dirty="0">
                <a:solidFill>
                  <a:srgbClr val="2E72BE"/>
                </a:solidFill>
                <a:latin typeface="Myriad Pro" charset="0"/>
                <a:ea typeface="Myriad Pro" charset="0"/>
                <a:cs typeface="Myriad Pro" charset="0"/>
                <a:sym typeface="Myriad Pro" charset="0"/>
              </a:rPr>
              <a:t>Nodes </a:t>
            </a:r>
          </a:p>
        </p:txBody>
      </p:sp>
      <p:pic>
        <p:nvPicPr>
          <p:cNvPr id="108550" name="Picture 5"/>
          <p:cNvPicPr>
            <a:picLocks noChangeAspect="1" noChangeArrowheads="1"/>
          </p:cNvPicPr>
          <p:nvPr/>
        </p:nvPicPr>
        <p:blipFill>
          <a:blip r:embed="rId3"/>
          <a:srcRect/>
          <a:stretch>
            <a:fillRect/>
          </a:stretch>
        </p:blipFill>
        <p:spPr bwMode="auto">
          <a:xfrm>
            <a:off x="2402086" y="4554141"/>
            <a:ext cx="937617" cy="1160859"/>
          </a:xfrm>
          <a:prstGeom prst="rect">
            <a:avLst/>
          </a:prstGeom>
          <a:noFill/>
          <a:ln w="12700">
            <a:noFill/>
            <a:miter lim="800000"/>
            <a:headEnd/>
            <a:tailEnd/>
          </a:ln>
        </p:spPr>
      </p:pic>
      <p:pic>
        <p:nvPicPr>
          <p:cNvPr id="108551" name="Picture 6"/>
          <p:cNvPicPr>
            <a:picLocks noChangeAspect="1" noChangeArrowheads="1"/>
          </p:cNvPicPr>
          <p:nvPr/>
        </p:nvPicPr>
        <p:blipFill>
          <a:blip r:embed="rId4"/>
          <a:srcRect/>
          <a:stretch>
            <a:fillRect/>
          </a:stretch>
        </p:blipFill>
        <p:spPr bwMode="auto">
          <a:xfrm>
            <a:off x="3509367" y="4554141"/>
            <a:ext cx="937617" cy="1160859"/>
          </a:xfrm>
          <a:prstGeom prst="rect">
            <a:avLst/>
          </a:prstGeom>
          <a:noFill/>
          <a:ln w="12700">
            <a:noFill/>
            <a:miter lim="800000"/>
            <a:headEnd/>
            <a:tailEnd/>
          </a:ln>
        </p:spPr>
      </p:pic>
      <p:pic>
        <p:nvPicPr>
          <p:cNvPr id="108552" name="Picture 7"/>
          <p:cNvPicPr>
            <a:picLocks noChangeAspect="1" noChangeArrowheads="1"/>
          </p:cNvPicPr>
          <p:nvPr/>
        </p:nvPicPr>
        <p:blipFill>
          <a:blip r:embed="rId5"/>
          <a:srcRect/>
          <a:stretch>
            <a:fillRect/>
          </a:stretch>
        </p:blipFill>
        <p:spPr bwMode="auto">
          <a:xfrm>
            <a:off x="4616649" y="4554141"/>
            <a:ext cx="937617" cy="1160859"/>
          </a:xfrm>
          <a:prstGeom prst="rect">
            <a:avLst/>
          </a:prstGeom>
          <a:noFill/>
          <a:ln w="12700">
            <a:noFill/>
            <a:miter lim="800000"/>
            <a:headEnd/>
            <a:tailEnd/>
          </a:ln>
        </p:spPr>
      </p:pic>
      <p:pic>
        <p:nvPicPr>
          <p:cNvPr id="108553" name="Picture 8"/>
          <p:cNvPicPr>
            <a:picLocks noChangeAspect="1" noChangeArrowheads="1"/>
          </p:cNvPicPr>
          <p:nvPr/>
        </p:nvPicPr>
        <p:blipFill>
          <a:blip r:embed="rId6"/>
          <a:srcRect/>
          <a:stretch>
            <a:fillRect/>
          </a:stretch>
        </p:blipFill>
        <p:spPr bwMode="auto">
          <a:xfrm>
            <a:off x="5723930" y="4554141"/>
            <a:ext cx="937617" cy="1160859"/>
          </a:xfrm>
          <a:prstGeom prst="rect">
            <a:avLst/>
          </a:prstGeom>
          <a:noFill/>
          <a:ln w="12700">
            <a:noFill/>
            <a:miter lim="800000"/>
            <a:headEnd/>
            <a:tailEnd/>
          </a:ln>
        </p:spPr>
      </p:pic>
      <p:pic>
        <p:nvPicPr>
          <p:cNvPr id="108554" name="Picture 9"/>
          <p:cNvPicPr>
            <a:picLocks noChangeAspect="1" noChangeArrowheads="1"/>
          </p:cNvPicPr>
          <p:nvPr/>
        </p:nvPicPr>
        <p:blipFill>
          <a:blip r:embed="rId7"/>
          <a:srcRect/>
          <a:stretch>
            <a:fillRect/>
          </a:stretch>
        </p:blipFill>
        <p:spPr bwMode="auto">
          <a:xfrm>
            <a:off x="6831211" y="4554141"/>
            <a:ext cx="937617" cy="1160859"/>
          </a:xfrm>
          <a:prstGeom prst="rect">
            <a:avLst/>
          </a:prstGeom>
          <a:noFill/>
          <a:ln w="12700">
            <a:noFill/>
            <a:miter lim="800000"/>
            <a:headEnd/>
            <a:tailEnd/>
          </a:ln>
        </p:spPr>
      </p:pic>
      <p:pic>
        <p:nvPicPr>
          <p:cNvPr id="108555" name="Picture 10"/>
          <p:cNvPicPr>
            <a:picLocks noChangeAspect="1" noChangeArrowheads="1"/>
          </p:cNvPicPr>
          <p:nvPr/>
        </p:nvPicPr>
        <p:blipFill>
          <a:blip r:embed="rId8"/>
          <a:srcRect/>
          <a:stretch>
            <a:fillRect/>
          </a:stretch>
        </p:blipFill>
        <p:spPr bwMode="auto">
          <a:xfrm>
            <a:off x="7938492" y="4554141"/>
            <a:ext cx="937617" cy="1160859"/>
          </a:xfrm>
          <a:prstGeom prst="rect">
            <a:avLst/>
          </a:prstGeom>
          <a:noFill/>
          <a:ln w="12700">
            <a:noFill/>
            <a:miter lim="800000"/>
            <a:headEnd/>
            <a:tailEnd/>
          </a:ln>
        </p:spPr>
      </p:pic>
      <p:grpSp>
        <p:nvGrpSpPr>
          <p:cNvPr id="2" name="Group 11"/>
          <p:cNvGrpSpPr>
            <a:grpSpLocks/>
          </p:cNvGrpSpPr>
          <p:nvPr/>
        </p:nvGrpSpPr>
        <p:grpSpPr bwMode="auto">
          <a:xfrm>
            <a:off x="151805" y="3766014"/>
            <a:ext cx="8633892" cy="627474"/>
            <a:chOff x="0" y="-36"/>
            <a:chExt cx="7735" cy="561"/>
          </a:xfrm>
        </p:grpSpPr>
        <p:sp>
          <p:nvSpPr>
            <p:cNvPr id="108574" name="Rectangle 12"/>
            <p:cNvSpPr>
              <a:spLocks/>
            </p:cNvSpPr>
            <p:nvPr/>
          </p:nvSpPr>
          <p:spPr bwMode="auto">
            <a:xfrm>
              <a:off x="0" y="81"/>
              <a:ext cx="1640" cy="384"/>
            </a:xfrm>
            <a:prstGeom prst="rect">
              <a:avLst/>
            </a:prstGeom>
            <a:noFill/>
            <a:ln w="12700">
              <a:noFill/>
              <a:miter lim="800000"/>
              <a:headEnd/>
              <a:tailEnd/>
            </a:ln>
          </p:spPr>
          <p:txBody>
            <a:bodyPr lIns="50800" tIns="50800" rIns="50800" bIns="50800" anchor="ctr">
              <a:prstTxWarp prst="textNoShape">
                <a:avLst/>
              </a:prstTxWarp>
            </a:bodyPr>
            <a:lstStyle/>
            <a:p>
              <a:pPr marL="205376" indent="-146219"/>
              <a:r>
                <a:rPr lang="en-US" sz="2800" dirty="0">
                  <a:solidFill>
                    <a:srgbClr val="2E72BE"/>
                  </a:solidFill>
                  <a:latin typeface="Myriad Pro" charset="0"/>
                  <a:ea typeface="Myriad Pro" charset="0"/>
                  <a:cs typeface="Myriad Pro" charset="0"/>
                  <a:sym typeface="Myriad Pro" charset="0"/>
                </a:rPr>
                <a:t>Content </a:t>
              </a:r>
            </a:p>
          </p:txBody>
        </p:sp>
        <p:sp>
          <p:nvSpPr>
            <p:cNvPr id="108575" name="Rectangle 13"/>
            <p:cNvSpPr>
              <a:spLocks/>
            </p:cNvSpPr>
            <p:nvPr/>
          </p:nvSpPr>
          <p:spPr bwMode="auto">
            <a:xfrm>
              <a:off x="2171" y="-36"/>
              <a:ext cx="461" cy="560"/>
            </a:xfrm>
            <a:prstGeom prst="rect">
              <a:avLst/>
            </a:prstGeom>
            <a:noFill/>
            <a:ln w="12700">
              <a:noFill/>
              <a:miter lim="800000"/>
              <a:headEnd/>
              <a:tailEnd/>
            </a:ln>
          </p:spPr>
          <p:txBody>
            <a:bodyPr wrap="none" lIns="50800" tIns="50800" rIns="50800" bIns="50800" anchor="ctr">
              <a:prstTxWarp prst="textNoShape">
                <a:avLst/>
              </a:prstTxWarp>
              <a:spAutoFit/>
            </a:bodyPr>
            <a:lstStyle/>
            <a:p>
              <a:r>
                <a:rPr lang="en-US" sz="1700" dirty="0">
                  <a:solidFill>
                    <a:srgbClr val="737575"/>
                  </a:solidFill>
                  <a:latin typeface="Myriad Pro" charset="0"/>
                  <a:ea typeface="Myriad Pro" charset="0"/>
                  <a:cs typeface="Myriad Pro" charset="0"/>
                  <a:sym typeface="Myriad Pro" charset="0"/>
                </a:rPr>
                <a:t>blog</a:t>
              </a:r>
              <a:br>
                <a:rPr lang="en-US" sz="1700" dirty="0">
                  <a:solidFill>
                    <a:srgbClr val="737575"/>
                  </a:solidFill>
                  <a:latin typeface="Myriad Pro" charset="0"/>
                  <a:ea typeface="Myriad Pro" charset="0"/>
                  <a:cs typeface="Myriad Pro" charset="0"/>
                  <a:sym typeface="Myriad Pro" charset="0"/>
                </a:rPr>
              </a:br>
              <a:r>
                <a:rPr lang="en-US" sz="1700" dirty="0">
                  <a:solidFill>
                    <a:srgbClr val="737575"/>
                  </a:solidFill>
                  <a:latin typeface="Myriad Pro" charset="0"/>
                  <a:ea typeface="Myriad Pro" charset="0"/>
                  <a:cs typeface="Myriad Pro" charset="0"/>
                  <a:sym typeface="Myriad Pro" charset="0"/>
                </a:rPr>
                <a:t>post</a:t>
              </a:r>
            </a:p>
          </p:txBody>
        </p:sp>
        <p:sp>
          <p:nvSpPr>
            <p:cNvPr id="108576" name="Rectangle 14"/>
            <p:cNvSpPr>
              <a:spLocks/>
            </p:cNvSpPr>
            <p:nvPr/>
          </p:nvSpPr>
          <p:spPr bwMode="auto">
            <a:xfrm>
              <a:off x="3182" y="-35"/>
              <a:ext cx="528" cy="560"/>
            </a:xfrm>
            <a:prstGeom prst="rect">
              <a:avLst/>
            </a:prstGeom>
            <a:noFill/>
            <a:ln w="12700">
              <a:noFill/>
              <a:miter lim="800000"/>
              <a:headEnd/>
              <a:tailEnd/>
            </a:ln>
          </p:spPr>
          <p:txBody>
            <a:bodyPr wrap="none" lIns="50800" tIns="50800" rIns="50800" bIns="50800" anchor="ctr">
              <a:prstTxWarp prst="textNoShape">
                <a:avLst/>
              </a:prstTxWarp>
              <a:spAutoFit/>
            </a:bodyPr>
            <a:lstStyle/>
            <a:p>
              <a:r>
                <a:rPr lang="en-US" sz="1700" dirty="0">
                  <a:solidFill>
                    <a:srgbClr val="737575"/>
                  </a:solidFill>
                  <a:latin typeface="Myriad Pro" charset="0"/>
                  <a:ea typeface="Myriad Pro" charset="0"/>
                  <a:cs typeface="Myriad Pro" charset="0"/>
                  <a:sym typeface="Myriad Pro" charset="0"/>
                </a:rPr>
                <a:t>wiki</a:t>
              </a:r>
              <a:br>
                <a:rPr lang="en-US" sz="1700" dirty="0">
                  <a:solidFill>
                    <a:srgbClr val="737575"/>
                  </a:solidFill>
                  <a:latin typeface="Myriad Pro" charset="0"/>
                  <a:ea typeface="Myriad Pro" charset="0"/>
                  <a:cs typeface="Myriad Pro" charset="0"/>
                  <a:sym typeface="Myriad Pro" charset="0"/>
                </a:rPr>
              </a:br>
              <a:r>
                <a:rPr lang="en-US" sz="1700" dirty="0">
                  <a:solidFill>
                    <a:srgbClr val="737575"/>
                  </a:solidFill>
                  <a:latin typeface="Myriad Pro" charset="0"/>
                  <a:ea typeface="Myriad Pro" charset="0"/>
                  <a:cs typeface="Myriad Pro" charset="0"/>
                  <a:sym typeface="Myriad Pro" charset="0"/>
                </a:rPr>
                <a:t>entry</a:t>
              </a:r>
            </a:p>
          </p:txBody>
        </p:sp>
        <p:sp>
          <p:nvSpPr>
            <p:cNvPr id="108577" name="Rectangle 15"/>
            <p:cNvSpPr>
              <a:spLocks/>
            </p:cNvSpPr>
            <p:nvPr/>
          </p:nvSpPr>
          <p:spPr bwMode="auto">
            <a:xfrm>
              <a:off x="4159" y="-35"/>
              <a:ext cx="526" cy="560"/>
            </a:xfrm>
            <a:prstGeom prst="rect">
              <a:avLst/>
            </a:prstGeom>
            <a:noFill/>
            <a:ln w="12700">
              <a:noFill/>
              <a:miter lim="800000"/>
              <a:headEnd/>
              <a:tailEnd/>
            </a:ln>
          </p:spPr>
          <p:txBody>
            <a:bodyPr wrap="none" lIns="50800" tIns="50800" rIns="50800" bIns="50800" anchor="ctr">
              <a:prstTxWarp prst="textNoShape">
                <a:avLst/>
              </a:prstTxWarp>
              <a:spAutoFit/>
            </a:bodyPr>
            <a:lstStyle/>
            <a:p>
              <a:r>
                <a:rPr lang="en-US" sz="1700" dirty="0">
                  <a:solidFill>
                    <a:srgbClr val="737575"/>
                  </a:solidFill>
                  <a:latin typeface="Myriad Pro" charset="0"/>
                  <a:ea typeface="Myriad Pro" charset="0"/>
                  <a:cs typeface="Myriad Pro" charset="0"/>
                  <a:sym typeface="Myriad Pro" charset="0"/>
                </a:rPr>
                <a:t>web</a:t>
              </a:r>
              <a:br>
                <a:rPr lang="en-US" sz="1700" dirty="0">
                  <a:solidFill>
                    <a:srgbClr val="737575"/>
                  </a:solidFill>
                  <a:latin typeface="Myriad Pro" charset="0"/>
                  <a:ea typeface="Myriad Pro" charset="0"/>
                  <a:cs typeface="Myriad Pro" charset="0"/>
                  <a:sym typeface="Myriad Pro" charset="0"/>
                </a:rPr>
              </a:br>
              <a:r>
                <a:rPr lang="en-US" sz="1700" dirty="0">
                  <a:solidFill>
                    <a:srgbClr val="737575"/>
                  </a:solidFill>
                  <a:latin typeface="Myriad Pro" charset="0"/>
                  <a:ea typeface="Myriad Pro" charset="0"/>
                  <a:cs typeface="Myriad Pro" charset="0"/>
                  <a:sym typeface="Myriad Pro" charset="0"/>
                </a:rPr>
                <a:t>page</a:t>
              </a:r>
            </a:p>
          </p:txBody>
        </p:sp>
        <p:sp>
          <p:nvSpPr>
            <p:cNvPr id="108578" name="Rectangle 16"/>
            <p:cNvSpPr>
              <a:spLocks/>
            </p:cNvSpPr>
            <p:nvPr/>
          </p:nvSpPr>
          <p:spPr bwMode="auto">
            <a:xfrm>
              <a:off x="5152" y="82"/>
              <a:ext cx="570" cy="326"/>
            </a:xfrm>
            <a:prstGeom prst="rect">
              <a:avLst/>
            </a:prstGeom>
            <a:noFill/>
            <a:ln w="12700">
              <a:noFill/>
              <a:miter lim="800000"/>
              <a:headEnd/>
              <a:tailEnd/>
            </a:ln>
          </p:spPr>
          <p:txBody>
            <a:bodyPr wrap="none" lIns="50800" tIns="50800" rIns="50800" bIns="50800" anchor="ctr">
              <a:prstTxWarp prst="textNoShape">
                <a:avLst/>
              </a:prstTxWarp>
              <a:spAutoFit/>
            </a:bodyPr>
            <a:lstStyle/>
            <a:p>
              <a:r>
                <a:rPr lang="en-US" sz="1700" dirty="0">
                  <a:solidFill>
                    <a:srgbClr val="737575"/>
                  </a:solidFill>
                  <a:latin typeface="Myriad Pro" charset="0"/>
                  <a:ea typeface="Myriad Pro" charset="0"/>
                  <a:cs typeface="Myriad Pro" charset="0"/>
                  <a:sym typeface="Myriad Pro" charset="0"/>
                </a:rPr>
                <a:t>video</a:t>
              </a:r>
            </a:p>
          </p:txBody>
        </p:sp>
        <p:sp>
          <p:nvSpPr>
            <p:cNvPr id="108579" name="Rectangle 17"/>
            <p:cNvSpPr>
              <a:spLocks/>
            </p:cNvSpPr>
            <p:nvPr/>
          </p:nvSpPr>
          <p:spPr bwMode="auto">
            <a:xfrm>
              <a:off x="6123" y="82"/>
              <a:ext cx="624" cy="326"/>
            </a:xfrm>
            <a:prstGeom prst="rect">
              <a:avLst/>
            </a:prstGeom>
            <a:noFill/>
            <a:ln w="12700">
              <a:noFill/>
              <a:miter lim="800000"/>
              <a:headEnd/>
              <a:tailEnd/>
            </a:ln>
          </p:spPr>
          <p:txBody>
            <a:bodyPr wrap="none" lIns="50800" tIns="50800" rIns="50800" bIns="50800" anchor="ctr">
              <a:prstTxWarp prst="textNoShape">
                <a:avLst/>
              </a:prstTxWarp>
              <a:spAutoFit/>
            </a:bodyPr>
            <a:lstStyle/>
            <a:p>
              <a:r>
                <a:rPr lang="en-US" sz="1700" dirty="0">
                  <a:solidFill>
                    <a:srgbClr val="737575"/>
                  </a:solidFill>
                  <a:latin typeface="Myriad Pro" charset="0"/>
                  <a:ea typeface="Myriad Pro" charset="0"/>
                  <a:cs typeface="Myriad Pro" charset="0"/>
                  <a:sym typeface="Myriad Pro" charset="0"/>
                </a:rPr>
                <a:t>image</a:t>
              </a:r>
            </a:p>
          </p:txBody>
        </p:sp>
        <p:sp>
          <p:nvSpPr>
            <p:cNvPr id="108580" name="Rectangle 18"/>
            <p:cNvSpPr>
              <a:spLocks/>
            </p:cNvSpPr>
            <p:nvPr/>
          </p:nvSpPr>
          <p:spPr bwMode="auto">
            <a:xfrm>
              <a:off x="7111" y="82"/>
              <a:ext cx="624" cy="326"/>
            </a:xfrm>
            <a:prstGeom prst="rect">
              <a:avLst/>
            </a:prstGeom>
            <a:noFill/>
            <a:ln w="12700">
              <a:noFill/>
              <a:miter lim="800000"/>
              <a:headEnd/>
              <a:tailEnd/>
            </a:ln>
          </p:spPr>
          <p:txBody>
            <a:bodyPr wrap="none" lIns="50800" tIns="50800" rIns="50800" bIns="50800" anchor="ctr">
              <a:prstTxWarp prst="textNoShape">
                <a:avLst/>
              </a:prstTxWarp>
              <a:spAutoFit/>
            </a:bodyPr>
            <a:lstStyle/>
            <a:p>
              <a:r>
                <a:rPr lang="en-US" sz="1700" dirty="0">
                  <a:solidFill>
                    <a:srgbClr val="737575"/>
                  </a:solidFill>
                  <a:latin typeface="Myriad Pro" charset="0"/>
                  <a:ea typeface="Myriad Pro" charset="0"/>
                  <a:cs typeface="Myriad Pro" charset="0"/>
                  <a:sym typeface="Myriad Pro" charset="0"/>
                </a:rPr>
                <a:t>media</a:t>
              </a:r>
            </a:p>
          </p:txBody>
        </p:sp>
      </p:grpSp>
      <p:grpSp>
        <p:nvGrpSpPr>
          <p:cNvPr id="3" name="Group 19"/>
          <p:cNvGrpSpPr>
            <a:grpSpLocks/>
          </p:cNvGrpSpPr>
          <p:nvPr/>
        </p:nvGrpSpPr>
        <p:grpSpPr bwMode="auto">
          <a:xfrm>
            <a:off x="151805" y="2991445"/>
            <a:ext cx="8429625" cy="562570"/>
            <a:chOff x="0" y="0"/>
            <a:chExt cx="7552" cy="504"/>
          </a:xfrm>
        </p:grpSpPr>
        <p:pic>
          <p:nvPicPr>
            <p:cNvPr id="108563" name="Picture 20"/>
            <p:cNvPicPr>
              <a:picLocks noChangeAspect="1" noChangeArrowheads="1"/>
            </p:cNvPicPr>
            <p:nvPr/>
          </p:nvPicPr>
          <p:blipFill>
            <a:blip r:embed="rId9"/>
            <a:srcRect/>
            <a:stretch>
              <a:fillRect/>
            </a:stretch>
          </p:blipFill>
          <p:spPr bwMode="auto">
            <a:xfrm>
              <a:off x="7176" y="64"/>
              <a:ext cx="376" cy="376"/>
            </a:xfrm>
            <a:prstGeom prst="rect">
              <a:avLst/>
            </a:prstGeom>
            <a:noFill/>
            <a:ln w="12700">
              <a:noFill/>
              <a:miter lim="800000"/>
              <a:headEnd/>
              <a:tailEnd/>
            </a:ln>
          </p:spPr>
        </p:pic>
        <p:sp>
          <p:nvSpPr>
            <p:cNvPr id="108564" name="Rectangle 21"/>
            <p:cNvSpPr>
              <a:spLocks/>
            </p:cNvSpPr>
            <p:nvPr/>
          </p:nvSpPr>
          <p:spPr bwMode="auto">
            <a:xfrm>
              <a:off x="0" y="44"/>
              <a:ext cx="2168" cy="384"/>
            </a:xfrm>
            <a:prstGeom prst="rect">
              <a:avLst/>
            </a:prstGeom>
            <a:noFill/>
            <a:ln w="12700">
              <a:noFill/>
              <a:miter lim="800000"/>
              <a:headEnd/>
              <a:tailEnd/>
            </a:ln>
          </p:spPr>
          <p:txBody>
            <a:bodyPr lIns="50800" tIns="50800" rIns="50800" bIns="50800" anchor="ctr">
              <a:prstTxWarp prst="textNoShape">
                <a:avLst/>
              </a:prstTxWarp>
            </a:bodyPr>
            <a:lstStyle/>
            <a:p>
              <a:pPr marL="205376" indent="-146219"/>
              <a:r>
                <a:rPr lang="en-US" sz="2800" dirty="0">
                  <a:solidFill>
                    <a:srgbClr val="2E72BE"/>
                  </a:solidFill>
                  <a:latin typeface="Myriad Pro" charset="0"/>
                  <a:ea typeface="Myriad Pro" charset="0"/>
                  <a:cs typeface="Myriad Pro" charset="0"/>
                  <a:sym typeface="Myriad Pro" charset="0"/>
                </a:rPr>
                <a:t>References </a:t>
              </a:r>
            </a:p>
          </p:txBody>
        </p:sp>
        <p:pic>
          <p:nvPicPr>
            <p:cNvPr id="108565" name="Picture 22"/>
            <p:cNvPicPr>
              <a:picLocks noChangeAspect="1" noChangeArrowheads="1"/>
            </p:cNvPicPr>
            <p:nvPr/>
          </p:nvPicPr>
          <p:blipFill>
            <a:blip r:embed="rId10"/>
            <a:srcRect/>
            <a:stretch>
              <a:fillRect/>
            </a:stretch>
          </p:blipFill>
          <p:spPr bwMode="auto">
            <a:xfrm>
              <a:off x="3200" y="48"/>
              <a:ext cx="424" cy="408"/>
            </a:xfrm>
            <a:prstGeom prst="rect">
              <a:avLst/>
            </a:prstGeom>
            <a:noFill/>
            <a:ln w="12700">
              <a:noFill/>
              <a:miter lim="800000"/>
              <a:headEnd/>
              <a:tailEnd/>
            </a:ln>
          </p:spPr>
        </p:pic>
        <p:pic>
          <p:nvPicPr>
            <p:cNvPr id="108566" name="Picture 23"/>
            <p:cNvPicPr>
              <a:picLocks noChangeAspect="1" noChangeArrowheads="1"/>
            </p:cNvPicPr>
            <p:nvPr/>
          </p:nvPicPr>
          <p:blipFill>
            <a:blip r:embed="rId11"/>
            <a:srcRect/>
            <a:stretch>
              <a:fillRect/>
            </a:stretch>
          </p:blipFill>
          <p:spPr bwMode="auto">
            <a:xfrm>
              <a:off x="2240" y="48"/>
              <a:ext cx="416" cy="408"/>
            </a:xfrm>
            <a:prstGeom prst="rect">
              <a:avLst/>
            </a:prstGeom>
            <a:noFill/>
            <a:ln w="12700">
              <a:noFill/>
              <a:miter lim="800000"/>
              <a:headEnd/>
              <a:tailEnd/>
            </a:ln>
          </p:spPr>
        </p:pic>
        <p:pic>
          <p:nvPicPr>
            <p:cNvPr id="108567" name="Picture 24"/>
            <p:cNvPicPr>
              <a:picLocks noChangeAspect="1" noChangeArrowheads="1"/>
            </p:cNvPicPr>
            <p:nvPr/>
          </p:nvPicPr>
          <p:blipFill>
            <a:blip r:embed="rId12"/>
            <a:srcRect/>
            <a:stretch>
              <a:fillRect/>
            </a:stretch>
          </p:blipFill>
          <p:spPr bwMode="auto">
            <a:xfrm>
              <a:off x="4248" y="42"/>
              <a:ext cx="296" cy="422"/>
            </a:xfrm>
            <a:prstGeom prst="rect">
              <a:avLst/>
            </a:prstGeom>
            <a:noFill/>
            <a:ln w="12700">
              <a:noFill/>
              <a:miter lim="800000"/>
              <a:headEnd/>
              <a:tailEnd/>
            </a:ln>
          </p:spPr>
        </p:pic>
        <p:grpSp>
          <p:nvGrpSpPr>
            <p:cNvPr id="4" name="Group 25"/>
            <p:cNvGrpSpPr>
              <a:grpSpLocks/>
            </p:cNvGrpSpPr>
            <p:nvPr/>
          </p:nvGrpSpPr>
          <p:grpSpPr bwMode="auto">
            <a:xfrm>
              <a:off x="5056" y="168"/>
              <a:ext cx="675" cy="168"/>
              <a:chOff x="0" y="0"/>
              <a:chExt cx="675" cy="168"/>
            </a:xfrm>
          </p:grpSpPr>
          <p:pic>
            <p:nvPicPr>
              <p:cNvPr id="108570" name="Picture 26"/>
              <p:cNvPicPr>
                <a:picLocks noChangeAspect="1" noChangeArrowheads="1"/>
              </p:cNvPicPr>
              <p:nvPr/>
            </p:nvPicPr>
            <p:blipFill>
              <a:blip r:embed="rId13"/>
              <a:srcRect/>
              <a:stretch>
                <a:fillRect/>
              </a:stretch>
            </p:blipFill>
            <p:spPr bwMode="auto">
              <a:xfrm>
                <a:off x="0" y="0"/>
                <a:ext cx="171" cy="168"/>
              </a:xfrm>
              <a:prstGeom prst="rect">
                <a:avLst/>
              </a:prstGeom>
              <a:noFill/>
              <a:ln w="12700">
                <a:noFill/>
                <a:miter lim="800000"/>
                <a:headEnd/>
                <a:tailEnd/>
              </a:ln>
            </p:spPr>
          </p:pic>
          <p:pic>
            <p:nvPicPr>
              <p:cNvPr id="108571" name="Picture 27"/>
              <p:cNvPicPr>
                <a:picLocks noChangeAspect="1" noChangeArrowheads="1"/>
              </p:cNvPicPr>
              <p:nvPr/>
            </p:nvPicPr>
            <p:blipFill>
              <a:blip r:embed="rId13"/>
              <a:srcRect/>
              <a:stretch>
                <a:fillRect/>
              </a:stretch>
            </p:blipFill>
            <p:spPr bwMode="auto">
              <a:xfrm>
                <a:off x="168" y="0"/>
                <a:ext cx="171" cy="168"/>
              </a:xfrm>
              <a:prstGeom prst="rect">
                <a:avLst/>
              </a:prstGeom>
              <a:noFill/>
              <a:ln w="12700">
                <a:noFill/>
                <a:miter lim="800000"/>
                <a:headEnd/>
                <a:tailEnd/>
              </a:ln>
            </p:spPr>
          </p:pic>
          <p:pic>
            <p:nvPicPr>
              <p:cNvPr id="108572" name="Picture 28"/>
              <p:cNvPicPr>
                <a:picLocks noChangeAspect="1" noChangeArrowheads="1"/>
              </p:cNvPicPr>
              <p:nvPr/>
            </p:nvPicPr>
            <p:blipFill>
              <a:blip r:embed="rId13"/>
              <a:srcRect/>
              <a:stretch>
                <a:fillRect/>
              </a:stretch>
            </p:blipFill>
            <p:spPr bwMode="auto">
              <a:xfrm>
                <a:off x="336" y="0"/>
                <a:ext cx="171" cy="168"/>
              </a:xfrm>
              <a:prstGeom prst="rect">
                <a:avLst/>
              </a:prstGeom>
              <a:noFill/>
              <a:ln w="12700">
                <a:noFill/>
                <a:miter lim="800000"/>
                <a:headEnd/>
                <a:tailEnd/>
              </a:ln>
            </p:spPr>
          </p:pic>
          <p:pic>
            <p:nvPicPr>
              <p:cNvPr id="108573" name="Picture 29"/>
              <p:cNvPicPr>
                <a:picLocks noChangeAspect="1" noChangeArrowheads="1"/>
              </p:cNvPicPr>
              <p:nvPr/>
            </p:nvPicPr>
            <p:blipFill>
              <a:blip r:embed="rId13"/>
              <a:srcRect/>
              <a:stretch>
                <a:fillRect/>
              </a:stretch>
            </p:blipFill>
            <p:spPr bwMode="auto">
              <a:xfrm>
                <a:off x="503" y="0"/>
                <a:ext cx="172" cy="168"/>
              </a:xfrm>
              <a:prstGeom prst="rect">
                <a:avLst/>
              </a:prstGeom>
              <a:noFill/>
              <a:ln w="12700">
                <a:noFill/>
                <a:miter lim="800000"/>
                <a:headEnd/>
                <a:tailEnd/>
              </a:ln>
            </p:spPr>
          </p:pic>
        </p:grpSp>
        <p:pic>
          <p:nvPicPr>
            <p:cNvPr id="108569" name="Picture 30"/>
            <p:cNvPicPr>
              <a:picLocks noChangeAspect="1" noChangeArrowheads="1"/>
            </p:cNvPicPr>
            <p:nvPr/>
          </p:nvPicPr>
          <p:blipFill>
            <a:blip r:embed="rId14"/>
            <a:srcRect/>
            <a:stretch>
              <a:fillRect/>
            </a:stretch>
          </p:blipFill>
          <p:spPr bwMode="auto">
            <a:xfrm>
              <a:off x="6240" y="0"/>
              <a:ext cx="512" cy="504"/>
            </a:xfrm>
            <a:prstGeom prst="rect">
              <a:avLst/>
            </a:prstGeom>
            <a:noFill/>
            <a:ln w="12700">
              <a:noFill/>
              <a:miter lim="800000"/>
              <a:headEnd/>
              <a:tailEnd/>
            </a:ln>
          </p:spPr>
        </p:pic>
      </p:grpSp>
      <p:grpSp>
        <p:nvGrpSpPr>
          <p:cNvPr id="5" name="Group 31"/>
          <p:cNvGrpSpPr>
            <a:grpSpLocks/>
          </p:cNvGrpSpPr>
          <p:nvPr/>
        </p:nvGrpSpPr>
        <p:grpSpPr bwMode="auto">
          <a:xfrm>
            <a:off x="151805" y="1056473"/>
            <a:ext cx="8543479" cy="1566044"/>
            <a:chOff x="0" y="0"/>
            <a:chExt cx="7654" cy="1402"/>
          </a:xfrm>
        </p:grpSpPr>
        <p:pic>
          <p:nvPicPr>
            <p:cNvPr id="18464" name="Picture 32"/>
            <p:cNvPicPr>
              <a:picLocks noChangeArrowheads="1"/>
            </p:cNvPicPr>
            <p:nvPr/>
          </p:nvPicPr>
          <p:blipFill>
            <a:blip r:embed="rId15"/>
            <a:srcRect/>
            <a:stretch>
              <a:fillRect/>
            </a:stretch>
          </p:blipFill>
          <p:spPr bwMode="auto">
            <a:xfrm>
              <a:off x="5950" y="0"/>
              <a:ext cx="1704" cy="1320"/>
            </a:xfrm>
            <a:prstGeom prst="rect">
              <a:avLst/>
            </a:prstGeom>
            <a:noFill/>
            <a:ln w="12700" cap="flat">
              <a:noFill/>
              <a:round/>
              <a:headEnd/>
              <a:tailEnd/>
            </a:ln>
            <a:effectLst>
              <a:outerShdw blurRad="63500" dist="25399" dir="14400114" algn="ctr" rotWithShape="0">
                <a:schemeClr val="bg2">
                  <a:alpha val="67999"/>
                </a:schemeClr>
              </a:outerShdw>
            </a:effectLst>
          </p:spPr>
        </p:pic>
        <p:pic>
          <p:nvPicPr>
            <p:cNvPr id="18465" name="Picture 33"/>
            <p:cNvPicPr>
              <a:picLocks noChangeArrowheads="1"/>
            </p:cNvPicPr>
            <p:nvPr/>
          </p:nvPicPr>
          <p:blipFill>
            <a:blip r:embed="rId16"/>
            <a:srcRect l="4561" t="20116" r="43613" b="12535"/>
            <a:stretch>
              <a:fillRect/>
            </a:stretch>
          </p:blipFill>
          <p:spPr bwMode="auto">
            <a:xfrm>
              <a:off x="3936" y="4"/>
              <a:ext cx="1704" cy="1320"/>
            </a:xfrm>
            <a:prstGeom prst="rect">
              <a:avLst/>
            </a:prstGeom>
            <a:noFill/>
            <a:ln w="12700" cap="flat">
              <a:noFill/>
              <a:round/>
              <a:headEnd/>
              <a:tailEnd/>
            </a:ln>
            <a:effectLst>
              <a:outerShdw blurRad="63500" dist="25399" dir="14400114" algn="ctr" rotWithShape="0">
                <a:schemeClr val="bg2">
                  <a:alpha val="67999"/>
                </a:schemeClr>
              </a:outerShdw>
            </a:effectLst>
          </p:spPr>
        </p:pic>
        <p:pic>
          <p:nvPicPr>
            <p:cNvPr id="18466" name="Picture 34"/>
            <p:cNvPicPr>
              <a:picLocks noChangeArrowheads="1"/>
            </p:cNvPicPr>
            <p:nvPr/>
          </p:nvPicPr>
          <p:blipFill>
            <a:blip r:embed="rId17"/>
            <a:srcRect/>
            <a:stretch>
              <a:fillRect/>
            </a:stretch>
          </p:blipFill>
          <p:spPr bwMode="auto">
            <a:xfrm>
              <a:off x="1920" y="4"/>
              <a:ext cx="1704" cy="1320"/>
            </a:xfrm>
            <a:prstGeom prst="rect">
              <a:avLst/>
            </a:prstGeom>
            <a:noFill/>
            <a:ln w="12700" cap="flat">
              <a:noFill/>
              <a:round/>
              <a:headEnd/>
              <a:tailEnd/>
            </a:ln>
            <a:effectLst>
              <a:outerShdw blurRad="63500" dist="25399" dir="14400114" algn="ctr" rotWithShape="0">
                <a:schemeClr val="bg2">
                  <a:alpha val="67999"/>
                </a:schemeClr>
              </a:outerShdw>
            </a:effectLst>
          </p:spPr>
        </p:pic>
        <p:sp>
          <p:nvSpPr>
            <p:cNvPr id="108562" name="Rectangle 35"/>
            <p:cNvSpPr>
              <a:spLocks/>
            </p:cNvSpPr>
            <p:nvPr/>
          </p:nvSpPr>
          <p:spPr bwMode="auto">
            <a:xfrm>
              <a:off x="0" y="1018"/>
              <a:ext cx="2168" cy="384"/>
            </a:xfrm>
            <a:prstGeom prst="rect">
              <a:avLst/>
            </a:prstGeom>
            <a:noFill/>
            <a:ln w="12700">
              <a:noFill/>
              <a:miter lim="800000"/>
              <a:headEnd/>
              <a:tailEnd/>
            </a:ln>
          </p:spPr>
          <p:txBody>
            <a:bodyPr lIns="50800" tIns="50800" rIns="50800" bIns="50800" anchor="ctr">
              <a:prstTxWarp prst="textNoShape">
                <a:avLst/>
              </a:prstTxWarp>
            </a:bodyPr>
            <a:lstStyle/>
            <a:p>
              <a:pPr marL="205376" indent="-146219"/>
              <a:r>
                <a:rPr lang="en-US" sz="2800" dirty="0">
                  <a:solidFill>
                    <a:srgbClr val="2E72BE"/>
                  </a:solidFill>
                  <a:latin typeface="Myriad Pro" charset="0"/>
                  <a:ea typeface="Myriad Pro" charset="0"/>
                  <a:cs typeface="Myriad Pro" charset="0"/>
                  <a:sym typeface="Myriad Pro" charset="0"/>
                </a:rPr>
                <a:t>Views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4" name="Rectangle 1"/>
          <p:cNvSpPr>
            <a:spLocks noGrp="1" noChangeArrowheads="1"/>
          </p:cNvSpPr>
          <p:nvPr>
            <p:ph type="title"/>
          </p:nvPr>
        </p:nvSpPr>
        <p:spPr/>
        <p:txBody>
          <a:bodyPr/>
          <a:lstStyle/>
          <a:p>
            <a:pPr eaLnBrk="1" hangingPunct="1"/>
            <a:r>
              <a:rPr lang="en-US" dirty="0">
                <a:solidFill>
                  <a:schemeClr val="accent1"/>
                </a:solidFill>
              </a:rPr>
              <a:t>How </a:t>
            </a:r>
            <a:r>
              <a:rPr lang="en-US" dirty="0" err="1">
                <a:solidFill>
                  <a:schemeClr val="accent1"/>
                </a:solidFill>
              </a:rPr>
              <a:t>Drupal</a:t>
            </a:r>
            <a:r>
              <a:rPr lang="en-US" dirty="0">
                <a:solidFill>
                  <a:schemeClr val="accent1"/>
                </a:solidFill>
              </a:rPr>
              <a:t> Manages Users</a:t>
            </a:r>
          </a:p>
        </p:txBody>
      </p:sp>
      <p:sp>
        <p:nvSpPr>
          <p:cNvPr id="110596" name="Rectangle 3"/>
          <p:cNvSpPr>
            <a:spLocks/>
          </p:cNvSpPr>
          <p:nvPr/>
        </p:nvSpPr>
        <p:spPr bwMode="auto">
          <a:xfrm>
            <a:off x="380628" y="1442145"/>
            <a:ext cx="2446734" cy="392906"/>
          </a:xfrm>
          <a:prstGeom prst="rect">
            <a:avLst/>
          </a:prstGeom>
          <a:noFill/>
          <a:ln w="12700">
            <a:noFill/>
            <a:miter lim="800000"/>
            <a:headEnd/>
            <a:tailEnd/>
          </a:ln>
        </p:spPr>
        <p:txBody>
          <a:bodyPr lIns="35717" tIns="35717" rIns="35717" bIns="35717" anchor="ctr">
            <a:prstTxWarp prst="textNoShape">
              <a:avLst/>
            </a:prstTxWarp>
          </a:bodyPr>
          <a:lstStyle/>
          <a:p>
            <a:pPr marL="205376" indent="-146219"/>
            <a:r>
              <a:rPr lang="en-US" sz="2500" dirty="0">
                <a:solidFill>
                  <a:srgbClr val="2E72BE"/>
                </a:solidFill>
                <a:latin typeface="Myriad Pro" charset="0"/>
                <a:ea typeface="Myriad Pro" charset="0"/>
                <a:cs typeface="Myriad Pro" charset="0"/>
                <a:sym typeface="Myriad Pro" charset="0"/>
              </a:rPr>
              <a:t>Administrator</a:t>
            </a:r>
          </a:p>
        </p:txBody>
      </p:sp>
      <p:sp>
        <p:nvSpPr>
          <p:cNvPr id="110597" name="Rectangle 4"/>
          <p:cNvSpPr>
            <a:spLocks/>
          </p:cNvSpPr>
          <p:nvPr/>
        </p:nvSpPr>
        <p:spPr bwMode="auto">
          <a:xfrm>
            <a:off x="6438305" y="1451074"/>
            <a:ext cx="2446734" cy="776883"/>
          </a:xfrm>
          <a:prstGeom prst="rect">
            <a:avLst/>
          </a:prstGeom>
          <a:noFill/>
          <a:ln w="12700">
            <a:noFill/>
            <a:miter lim="800000"/>
            <a:headEnd/>
            <a:tailEnd/>
          </a:ln>
        </p:spPr>
        <p:txBody>
          <a:bodyPr lIns="35717" tIns="35717" rIns="35717" bIns="35717" anchor="ctr">
            <a:prstTxWarp prst="textNoShape">
              <a:avLst/>
            </a:prstTxWarp>
          </a:bodyPr>
          <a:lstStyle/>
          <a:p>
            <a:pPr marL="205376" indent="-146219"/>
            <a:r>
              <a:rPr lang="en-US" sz="2500" dirty="0">
                <a:solidFill>
                  <a:srgbClr val="2E72BE"/>
                </a:solidFill>
                <a:latin typeface="Myriad Pro" charset="0"/>
                <a:ea typeface="Myriad Pro" charset="0"/>
                <a:cs typeface="Myriad Pro" charset="0"/>
                <a:sym typeface="Myriad Pro" charset="0"/>
              </a:rPr>
              <a:t>Anonymous</a:t>
            </a:r>
          </a:p>
          <a:p>
            <a:pPr marL="205376" indent="-146219"/>
            <a:r>
              <a:rPr lang="en-US" sz="2500" dirty="0">
                <a:solidFill>
                  <a:srgbClr val="2E72BE"/>
                </a:solidFill>
                <a:latin typeface="Myriad Pro" charset="0"/>
                <a:ea typeface="Myriad Pro" charset="0"/>
                <a:cs typeface="Myriad Pro" charset="0"/>
                <a:sym typeface="Myriad Pro" charset="0"/>
              </a:rPr>
              <a:t>Users</a:t>
            </a:r>
          </a:p>
        </p:txBody>
      </p:sp>
      <p:sp>
        <p:nvSpPr>
          <p:cNvPr id="110598" name="Rectangle 5"/>
          <p:cNvSpPr>
            <a:spLocks/>
          </p:cNvSpPr>
          <p:nvPr/>
        </p:nvSpPr>
        <p:spPr bwMode="auto">
          <a:xfrm>
            <a:off x="3411141" y="1451074"/>
            <a:ext cx="2446734" cy="776883"/>
          </a:xfrm>
          <a:prstGeom prst="rect">
            <a:avLst/>
          </a:prstGeom>
          <a:noFill/>
          <a:ln w="12700">
            <a:noFill/>
            <a:miter lim="800000"/>
            <a:headEnd/>
            <a:tailEnd/>
          </a:ln>
        </p:spPr>
        <p:txBody>
          <a:bodyPr lIns="35717" tIns="35717" rIns="35717" bIns="35717" anchor="ctr">
            <a:prstTxWarp prst="textNoShape">
              <a:avLst/>
            </a:prstTxWarp>
          </a:bodyPr>
          <a:lstStyle/>
          <a:p>
            <a:pPr marL="205376" indent="-146219"/>
            <a:r>
              <a:rPr lang="en-US" sz="2500" dirty="0">
                <a:solidFill>
                  <a:srgbClr val="2E72BE"/>
                </a:solidFill>
                <a:latin typeface="Myriad Pro" charset="0"/>
                <a:ea typeface="Myriad Pro" charset="0"/>
                <a:cs typeface="Myriad Pro" charset="0"/>
                <a:sym typeface="Myriad Pro" charset="0"/>
              </a:rPr>
              <a:t>Authenticated Users</a:t>
            </a:r>
          </a:p>
        </p:txBody>
      </p:sp>
      <p:sp>
        <p:nvSpPr>
          <p:cNvPr id="20486" name="Rectangle 6"/>
          <p:cNvSpPr>
            <a:spLocks/>
          </p:cNvSpPr>
          <p:nvPr/>
        </p:nvSpPr>
        <p:spPr bwMode="auto">
          <a:xfrm>
            <a:off x="1893094" y="3978176"/>
            <a:ext cx="1169789" cy="392906"/>
          </a:xfrm>
          <a:prstGeom prst="rect">
            <a:avLst/>
          </a:prstGeom>
          <a:noFill/>
          <a:ln w="12700">
            <a:noFill/>
            <a:miter lim="800000"/>
            <a:headEnd/>
            <a:tailEnd/>
          </a:ln>
        </p:spPr>
        <p:txBody>
          <a:bodyPr lIns="35717" tIns="35717" rIns="35717" bIns="35717" anchor="ctr">
            <a:prstTxWarp prst="textNoShape">
              <a:avLst/>
            </a:prstTxWarp>
          </a:bodyPr>
          <a:lstStyle/>
          <a:p>
            <a:pPr marL="205376" indent="-146219" algn="r"/>
            <a:r>
              <a:rPr lang="en-US" sz="2500" dirty="0">
                <a:solidFill>
                  <a:srgbClr val="737575"/>
                </a:solidFill>
                <a:latin typeface="Myriad Pro" charset="0"/>
                <a:ea typeface="Myriad Pro" charset="0"/>
                <a:cs typeface="Myriad Pro" charset="0"/>
                <a:sym typeface="Myriad Pro" charset="0"/>
              </a:rPr>
              <a:t>Roles</a:t>
            </a:r>
          </a:p>
        </p:txBody>
      </p:sp>
      <p:sp>
        <p:nvSpPr>
          <p:cNvPr id="20487" name="Rectangle 7"/>
          <p:cNvSpPr>
            <a:spLocks/>
          </p:cNvSpPr>
          <p:nvPr/>
        </p:nvSpPr>
        <p:spPr bwMode="auto">
          <a:xfrm>
            <a:off x="6036469" y="4018359"/>
            <a:ext cx="2750344" cy="267891"/>
          </a:xfrm>
          <a:prstGeom prst="rect">
            <a:avLst/>
          </a:prstGeom>
          <a:noFill/>
          <a:ln w="12700">
            <a:noFill/>
            <a:miter lim="800000"/>
            <a:headEnd/>
            <a:tailEnd/>
          </a:ln>
        </p:spPr>
        <p:txBody>
          <a:bodyPr lIns="0" tIns="0" rIns="0" bIns="0">
            <a:prstTxWarp prst="textNoShape">
              <a:avLst/>
            </a:prstTxWarp>
          </a:bodyPr>
          <a:lstStyle/>
          <a:p>
            <a:pPr algn="l"/>
            <a:r>
              <a:rPr lang="en-US" sz="1700" dirty="0">
                <a:solidFill>
                  <a:srgbClr val="737575"/>
                </a:solidFill>
                <a:latin typeface="Myriad Pro" charset="0"/>
                <a:ea typeface="Myriad Pro" charset="0"/>
                <a:cs typeface="Myriad Pro" charset="0"/>
                <a:sym typeface="Myriad Pro" charset="0"/>
              </a:rPr>
              <a:t>Groups of like users</a:t>
            </a:r>
          </a:p>
        </p:txBody>
      </p:sp>
      <p:grpSp>
        <p:nvGrpSpPr>
          <p:cNvPr id="2" name="Group 8"/>
          <p:cNvGrpSpPr>
            <a:grpSpLocks/>
          </p:cNvGrpSpPr>
          <p:nvPr/>
        </p:nvGrpSpPr>
        <p:grpSpPr bwMode="auto">
          <a:xfrm>
            <a:off x="3369841" y="4491633"/>
            <a:ext cx="981149" cy="375047"/>
            <a:chOff x="0" y="0"/>
            <a:chExt cx="879" cy="336"/>
          </a:xfrm>
        </p:grpSpPr>
        <p:sp>
          <p:nvSpPr>
            <p:cNvPr id="110637" name="Rectangle 9"/>
            <p:cNvSpPr>
              <a:spLocks/>
            </p:cNvSpPr>
            <p:nvPr/>
          </p:nvSpPr>
          <p:spPr bwMode="auto">
            <a:xfrm>
              <a:off x="40" y="32"/>
              <a:ext cx="839" cy="179"/>
            </a:xfrm>
            <a:prstGeom prst="rect">
              <a:avLst/>
            </a:prstGeom>
            <a:solidFill>
              <a:schemeClr val="accent1"/>
            </a:solidFill>
            <a:ln w="12700">
              <a:noFill/>
              <a:miter lim="800000"/>
              <a:headEnd/>
              <a:tailEnd/>
            </a:ln>
          </p:spPr>
          <p:txBody>
            <a:bodyPr wrap="none" lIns="0" tIns="0" rIns="0" bIns="0">
              <a:prstTxWarp prst="textNoShape">
                <a:avLst/>
              </a:prstTxWarp>
              <a:spAutoFit/>
            </a:bodyPr>
            <a:lstStyle/>
            <a:p>
              <a:r>
                <a:rPr lang="en-US" sz="1300" dirty="0">
                  <a:solidFill>
                    <a:srgbClr val="008040"/>
                  </a:solidFill>
                  <a:latin typeface="Myriad Pro" charset="0"/>
                  <a:ea typeface="Myriad Pro" charset="0"/>
                  <a:cs typeface="Myriad Pro" charset="0"/>
                  <a:sym typeface="Myriad Pro" charset="0"/>
                </a:rPr>
                <a:t>Create Page</a:t>
              </a:r>
            </a:p>
          </p:txBody>
        </p:sp>
        <p:pic>
          <p:nvPicPr>
            <p:cNvPr id="110638" name="Picture 10"/>
            <p:cNvPicPr>
              <a:picLocks noChangeArrowheads="1"/>
            </p:cNvPicPr>
            <p:nvPr/>
          </p:nvPicPr>
          <p:blipFill>
            <a:blip r:embed="rId3"/>
            <a:srcRect/>
            <a:stretch>
              <a:fillRect/>
            </a:stretch>
          </p:blipFill>
          <p:spPr bwMode="auto">
            <a:xfrm>
              <a:off x="0" y="0"/>
              <a:ext cx="872" cy="336"/>
            </a:xfrm>
            <a:prstGeom prst="rect">
              <a:avLst/>
            </a:prstGeom>
            <a:noFill/>
            <a:ln w="12700">
              <a:noFill/>
              <a:miter lim="800000"/>
              <a:headEnd/>
              <a:tailEnd/>
            </a:ln>
          </p:spPr>
        </p:pic>
      </p:grpSp>
      <p:grpSp>
        <p:nvGrpSpPr>
          <p:cNvPr id="3" name="Group 11"/>
          <p:cNvGrpSpPr>
            <a:grpSpLocks/>
          </p:cNvGrpSpPr>
          <p:nvPr/>
        </p:nvGrpSpPr>
        <p:grpSpPr bwMode="auto">
          <a:xfrm>
            <a:off x="4712643" y="4491633"/>
            <a:ext cx="946547" cy="375047"/>
            <a:chOff x="0" y="0"/>
            <a:chExt cx="848" cy="336"/>
          </a:xfrm>
        </p:grpSpPr>
        <p:sp>
          <p:nvSpPr>
            <p:cNvPr id="110635" name="Rectangle 12"/>
            <p:cNvSpPr>
              <a:spLocks/>
            </p:cNvSpPr>
            <p:nvPr/>
          </p:nvSpPr>
          <p:spPr bwMode="auto">
            <a:xfrm>
              <a:off x="40" y="32"/>
              <a:ext cx="768" cy="216"/>
            </a:xfrm>
            <a:prstGeom prst="rect">
              <a:avLst/>
            </a:prstGeom>
            <a:solidFill>
              <a:srgbClr val="F9E0E0"/>
            </a:solidFill>
            <a:ln w="12700">
              <a:noFill/>
              <a:miter lim="800000"/>
              <a:headEnd/>
              <a:tailEnd/>
            </a:ln>
          </p:spPr>
          <p:txBody>
            <a:bodyPr lIns="0" tIns="0" rIns="0" bIns="0">
              <a:prstTxWarp prst="textNoShape">
                <a:avLst/>
              </a:prstTxWarp>
            </a:bodyPr>
            <a:lstStyle/>
            <a:p>
              <a:r>
                <a:rPr lang="en-US" sz="1300" dirty="0">
                  <a:solidFill>
                    <a:srgbClr val="C36661"/>
                  </a:solidFill>
                  <a:latin typeface="Myriad Pro" charset="0"/>
                  <a:ea typeface="Myriad Pro" charset="0"/>
                  <a:cs typeface="Myriad Pro" charset="0"/>
                  <a:sym typeface="Myriad Pro" charset="0"/>
                </a:rPr>
                <a:t>Edit Page</a:t>
              </a:r>
            </a:p>
          </p:txBody>
        </p:sp>
        <p:pic>
          <p:nvPicPr>
            <p:cNvPr id="110636" name="Picture 13"/>
            <p:cNvPicPr>
              <a:picLocks noChangeArrowheads="1"/>
            </p:cNvPicPr>
            <p:nvPr/>
          </p:nvPicPr>
          <p:blipFill>
            <a:blip r:embed="rId4"/>
            <a:srcRect/>
            <a:stretch>
              <a:fillRect/>
            </a:stretch>
          </p:blipFill>
          <p:spPr bwMode="auto">
            <a:xfrm>
              <a:off x="0" y="0"/>
              <a:ext cx="848" cy="336"/>
            </a:xfrm>
            <a:prstGeom prst="rect">
              <a:avLst/>
            </a:prstGeom>
            <a:noFill/>
            <a:ln w="12700">
              <a:noFill/>
              <a:miter lim="800000"/>
              <a:headEnd/>
              <a:tailEnd/>
            </a:ln>
          </p:spPr>
        </p:pic>
      </p:grpSp>
      <p:pic>
        <p:nvPicPr>
          <p:cNvPr id="110603" name="Picture 14"/>
          <p:cNvPicPr>
            <a:picLocks noChangeAspect="1" noChangeArrowheads="1"/>
          </p:cNvPicPr>
          <p:nvPr/>
        </p:nvPicPr>
        <p:blipFill>
          <a:blip r:embed="rId5"/>
          <a:srcRect/>
          <a:stretch>
            <a:fillRect/>
          </a:stretch>
        </p:blipFill>
        <p:spPr bwMode="auto">
          <a:xfrm>
            <a:off x="1339453" y="1986856"/>
            <a:ext cx="526852" cy="1303734"/>
          </a:xfrm>
          <a:prstGeom prst="rect">
            <a:avLst/>
          </a:prstGeom>
          <a:noFill/>
          <a:ln w="12700">
            <a:noFill/>
            <a:miter lim="800000"/>
            <a:headEnd/>
            <a:tailEnd/>
          </a:ln>
        </p:spPr>
      </p:pic>
      <p:grpSp>
        <p:nvGrpSpPr>
          <p:cNvPr id="4" name="Group 15"/>
          <p:cNvGrpSpPr>
            <a:grpSpLocks/>
          </p:cNvGrpSpPr>
          <p:nvPr/>
        </p:nvGrpSpPr>
        <p:grpSpPr bwMode="auto">
          <a:xfrm>
            <a:off x="7090172" y="2268140"/>
            <a:ext cx="1357313" cy="1071563"/>
            <a:chOff x="0" y="0"/>
            <a:chExt cx="1216" cy="960"/>
          </a:xfrm>
        </p:grpSpPr>
        <p:pic>
          <p:nvPicPr>
            <p:cNvPr id="110632" name="Picture 16"/>
            <p:cNvPicPr>
              <a:picLocks noChangeAspect="1" noChangeArrowheads="1"/>
            </p:cNvPicPr>
            <p:nvPr/>
          </p:nvPicPr>
          <p:blipFill>
            <a:blip r:embed="rId6"/>
            <a:srcRect/>
            <a:stretch>
              <a:fillRect/>
            </a:stretch>
          </p:blipFill>
          <p:spPr bwMode="auto">
            <a:xfrm>
              <a:off x="0" y="0"/>
              <a:ext cx="320" cy="960"/>
            </a:xfrm>
            <a:prstGeom prst="rect">
              <a:avLst/>
            </a:prstGeom>
            <a:noFill/>
            <a:ln w="12700">
              <a:noFill/>
              <a:miter lim="800000"/>
              <a:headEnd/>
              <a:tailEnd/>
            </a:ln>
          </p:spPr>
        </p:pic>
        <p:pic>
          <p:nvPicPr>
            <p:cNvPr id="110633" name="Picture 17"/>
            <p:cNvPicPr>
              <a:picLocks noChangeAspect="1" noChangeArrowheads="1"/>
            </p:cNvPicPr>
            <p:nvPr/>
          </p:nvPicPr>
          <p:blipFill>
            <a:blip r:embed="rId6"/>
            <a:srcRect/>
            <a:stretch>
              <a:fillRect/>
            </a:stretch>
          </p:blipFill>
          <p:spPr bwMode="auto">
            <a:xfrm>
              <a:off x="448" y="0"/>
              <a:ext cx="320" cy="960"/>
            </a:xfrm>
            <a:prstGeom prst="rect">
              <a:avLst/>
            </a:prstGeom>
            <a:noFill/>
            <a:ln w="12700">
              <a:noFill/>
              <a:miter lim="800000"/>
              <a:headEnd/>
              <a:tailEnd/>
            </a:ln>
          </p:spPr>
        </p:pic>
        <p:pic>
          <p:nvPicPr>
            <p:cNvPr id="110634" name="Picture 18"/>
            <p:cNvPicPr>
              <a:picLocks noChangeAspect="1" noChangeArrowheads="1"/>
            </p:cNvPicPr>
            <p:nvPr/>
          </p:nvPicPr>
          <p:blipFill>
            <a:blip r:embed="rId6"/>
            <a:srcRect/>
            <a:stretch>
              <a:fillRect/>
            </a:stretch>
          </p:blipFill>
          <p:spPr bwMode="auto">
            <a:xfrm>
              <a:off x="896" y="0"/>
              <a:ext cx="320" cy="960"/>
            </a:xfrm>
            <a:prstGeom prst="rect">
              <a:avLst/>
            </a:prstGeom>
            <a:noFill/>
            <a:ln w="12700">
              <a:noFill/>
              <a:miter lim="800000"/>
              <a:headEnd/>
              <a:tailEnd/>
            </a:ln>
          </p:spPr>
        </p:pic>
      </p:grpSp>
      <p:sp>
        <p:nvSpPr>
          <p:cNvPr id="20499" name="Oval 19"/>
          <p:cNvSpPr>
            <a:spLocks/>
          </p:cNvSpPr>
          <p:nvPr/>
        </p:nvSpPr>
        <p:spPr bwMode="auto">
          <a:xfrm>
            <a:off x="4464844" y="3116461"/>
            <a:ext cx="1446609" cy="526852"/>
          </a:xfrm>
          <a:prstGeom prst="ellipse">
            <a:avLst/>
          </a:prstGeom>
          <a:solidFill>
            <a:srgbClr val="F9E0E0"/>
          </a:solidFill>
          <a:ln w="25400">
            <a:solidFill>
              <a:srgbClr val="C36661"/>
            </a:solidFill>
            <a:miter lim="800000"/>
            <a:headEnd/>
            <a:tailEnd/>
          </a:ln>
        </p:spPr>
        <p:txBody>
          <a:bodyPr lIns="0" tIns="0" rIns="0" bIns="0">
            <a:prstTxWarp prst="textNoShape">
              <a:avLst/>
            </a:prstTxWarp>
          </a:bodyPr>
          <a:lstStyle/>
          <a:p>
            <a:endParaRPr lang="en-US"/>
          </a:p>
        </p:txBody>
      </p:sp>
      <p:sp>
        <p:nvSpPr>
          <p:cNvPr id="20500" name="Oval 20"/>
          <p:cNvSpPr>
            <a:spLocks/>
          </p:cNvSpPr>
          <p:nvPr/>
        </p:nvSpPr>
        <p:spPr bwMode="auto">
          <a:xfrm>
            <a:off x="3330774" y="3116461"/>
            <a:ext cx="1044773" cy="526852"/>
          </a:xfrm>
          <a:prstGeom prst="ellipse">
            <a:avLst/>
          </a:prstGeom>
          <a:solidFill>
            <a:srgbClr val="CCFFBB"/>
          </a:solidFill>
          <a:ln w="25400">
            <a:solidFill>
              <a:srgbClr val="008040"/>
            </a:solidFill>
            <a:miter lim="800000"/>
            <a:headEnd/>
            <a:tailEnd/>
          </a:ln>
        </p:spPr>
        <p:txBody>
          <a:bodyPr lIns="0" tIns="0" rIns="0" bIns="0">
            <a:prstTxWarp prst="textNoShape">
              <a:avLst/>
            </a:prstTxWarp>
          </a:bodyPr>
          <a:lstStyle/>
          <a:p>
            <a:endParaRPr lang="en-US"/>
          </a:p>
        </p:txBody>
      </p:sp>
      <p:grpSp>
        <p:nvGrpSpPr>
          <p:cNvPr id="5" name="Group 21"/>
          <p:cNvGrpSpPr>
            <a:grpSpLocks/>
          </p:cNvGrpSpPr>
          <p:nvPr/>
        </p:nvGrpSpPr>
        <p:grpSpPr bwMode="auto">
          <a:xfrm>
            <a:off x="3366492" y="2277070"/>
            <a:ext cx="2571750" cy="1241227"/>
            <a:chOff x="0" y="0"/>
            <a:chExt cx="2304" cy="1112"/>
          </a:xfrm>
        </p:grpSpPr>
        <p:pic>
          <p:nvPicPr>
            <p:cNvPr id="110627" name="Picture 22"/>
            <p:cNvPicPr>
              <a:picLocks noChangeAspect="1" noChangeArrowheads="1"/>
            </p:cNvPicPr>
            <p:nvPr/>
          </p:nvPicPr>
          <p:blipFill>
            <a:blip r:embed="rId7"/>
            <a:srcRect/>
            <a:stretch>
              <a:fillRect/>
            </a:stretch>
          </p:blipFill>
          <p:spPr bwMode="auto">
            <a:xfrm>
              <a:off x="0" y="0"/>
              <a:ext cx="384" cy="1112"/>
            </a:xfrm>
            <a:prstGeom prst="rect">
              <a:avLst/>
            </a:prstGeom>
            <a:noFill/>
            <a:ln w="12700">
              <a:noFill/>
              <a:miter lim="800000"/>
              <a:headEnd/>
              <a:tailEnd/>
            </a:ln>
          </p:spPr>
        </p:pic>
        <p:pic>
          <p:nvPicPr>
            <p:cNvPr id="110628" name="Picture 23"/>
            <p:cNvPicPr>
              <a:picLocks noChangeAspect="1" noChangeArrowheads="1"/>
            </p:cNvPicPr>
            <p:nvPr/>
          </p:nvPicPr>
          <p:blipFill>
            <a:blip r:embed="rId7"/>
            <a:srcRect/>
            <a:stretch>
              <a:fillRect/>
            </a:stretch>
          </p:blipFill>
          <p:spPr bwMode="auto">
            <a:xfrm>
              <a:off x="480" y="0"/>
              <a:ext cx="384" cy="1112"/>
            </a:xfrm>
            <a:prstGeom prst="rect">
              <a:avLst/>
            </a:prstGeom>
            <a:noFill/>
            <a:ln w="12700">
              <a:noFill/>
              <a:miter lim="800000"/>
              <a:headEnd/>
              <a:tailEnd/>
            </a:ln>
          </p:spPr>
        </p:pic>
        <p:pic>
          <p:nvPicPr>
            <p:cNvPr id="110629" name="Picture 24"/>
            <p:cNvPicPr>
              <a:picLocks noChangeAspect="1" noChangeArrowheads="1"/>
            </p:cNvPicPr>
            <p:nvPr/>
          </p:nvPicPr>
          <p:blipFill>
            <a:blip r:embed="rId7"/>
            <a:srcRect/>
            <a:stretch>
              <a:fillRect/>
            </a:stretch>
          </p:blipFill>
          <p:spPr bwMode="auto">
            <a:xfrm>
              <a:off x="960" y="0"/>
              <a:ext cx="384" cy="1112"/>
            </a:xfrm>
            <a:prstGeom prst="rect">
              <a:avLst/>
            </a:prstGeom>
            <a:noFill/>
            <a:ln w="12700">
              <a:noFill/>
              <a:miter lim="800000"/>
              <a:headEnd/>
              <a:tailEnd/>
            </a:ln>
          </p:spPr>
        </p:pic>
        <p:pic>
          <p:nvPicPr>
            <p:cNvPr id="110630" name="Picture 25"/>
            <p:cNvPicPr>
              <a:picLocks noChangeAspect="1" noChangeArrowheads="1"/>
            </p:cNvPicPr>
            <p:nvPr/>
          </p:nvPicPr>
          <p:blipFill>
            <a:blip r:embed="rId7"/>
            <a:srcRect/>
            <a:stretch>
              <a:fillRect/>
            </a:stretch>
          </p:blipFill>
          <p:spPr bwMode="auto">
            <a:xfrm>
              <a:off x="1440" y="0"/>
              <a:ext cx="384" cy="1112"/>
            </a:xfrm>
            <a:prstGeom prst="rect">
              <a:avLst/>
            </a:prstGeom>
            <a:noFill/>
            <a:ln w="12700">
              <a:noFill/>
              <a:miter lim="800000"/>
              <a:headEnd/>
              <a:tailEnd/>
            </a:ln>
          </p:spPr>
        </p:pic>
        <p:pic>
          <p:nvPicPr>
            <p:cNvPr id="110631" name="Picture 26"/>
            <p:cNvPicPr>
              <a:picLocks noChangeAspect="1" noChangeArrowheads="1"/>
            </p:cNvPicPr>
            <p:nvPr/>
          </p:nvPicPr>
          <p:blipFill>
            <a:blip r:embed="rId7"/>
            <a:srcRect/>
            <a:stretch>
              <a:fillRect/>
            </a:stretch>
          </p:blipFill>
          <p:spPr bwMode="auto">
            <a:xfrm>
              <a:off x="1920" y="0"/>
              <a:ext cx="384" cy="1112"/>
            </a:xfrm>
            <a:prstGeom prst="rect">
              <a:avLst/>
            </a:prstGeom>
            <a:noFill/>
            <a:ln w="12700">
              <a:noFill/>
              <a:miter lim="800000"/>
              <a:headEnd/>
              <a:tailEnd/>
            </a:ln>
          </p:spPr>
        </p:pic>
      </p:grpSp>
      <p:sp>
        <p:nvSpPr>
          <p:cNvPr id="20507" name="Rectangle 27"/>
          <p:cNvSpPr>
            <a:spLocks/>
          </p:cNvSpPr>
          <p:nvPr/>
        </p:nvSpPr>
        <p:spPr bwMode="auto">
          <a:xfrm>
            <a:off x="3302868" y="3921646"/>
            <a:ext cx="1141479" cy="456852"/>
          </a:xfrm>
          <a:prstGeom prst="rect">
            <a:avLst/>
          </a:prstGeom>
          <a:noFill/>
          <a:ln w="12700">
            <a:noFill/>
            <a:miter lim="800000"/>
            <a:headEnd/>
            <a:tailEnd/>
          </a:ln>
        </p:spPr>
        <p:txBody>
          <a:bodyPr wrap="none" lIns="35717" tIns="35717" rIns="35717" bIns="35717" anchor="ctr">
            <a:prstTxWarp prst="textNoShape">
              <a:avLst/>
            </a:prstTxWarp>
            <a:spAutoFit/>
          </a:bodyPr>
          <a:lstStyle/>
          <a:p>
            <a:r>
              <a:rPr lang="en-US" sz="2500" dirty="0">
                <a:solidFill>
                  <a:srgbClr val="008040"/>
                </a:solidFill>
                <a:latin typeface="Myriad Pro" charset="0"/>
                <a:ea typeface="Myriad Pro" charset="0"/>
                <a:cs typeface="Myriad Pro" charset="0"/>
                <a:sym typeface="Myriad Pro" charset="0"/>
              </a:rPr>
              <a:t>authors</a:t>
            </a:r>
          </a:p>
        </p:txBody>
      </p:sp>
      <p:sp>
        <p:nvSpPr>
          <p:cNvPr id="20508" name="Rectangle 28"/>
          <p:cNvSpPr>
            <a:spLocks/>
          </p:cNvSpPr>
          <p:nvPr/>
        </p:nvSpPr>
        <p:spPr bwMode="auto">
          <a:xfrm>
            <a:off x="4685854" y="3928344"/>
            <a:ext cx="1034403" cy="456852"/>
          </a:xfrm>
          <a:prstGeom prst="rect">
            <a:avLst/>
          </a:prstGeom>
          <a:noFill/>
          <a:ln w="12700">
            <a:noFill/>
            <a:miter lim="800000"/>
            <a:headEnd/>
            <a:tailEnd/>
          </a:ln>
        </p:spPr>
        <p:txBody>
          <a:bodyPr wrap="none" lIns="35717" tIns="35717" rIns="35717" bIns="35717" anchor="ctr">
            <a:prstTxWarp prst="textNoShape">
              <a:avLst/>
            </a:prstTxWarp>
            <a:spAutoFit/>
          </a:bodyPr>
          <a:lstStyle/>
          <a:p>
            <a:r>
              <a:rPr lang="en-US" sz="2500" dirty="0">
                <a:solidFill>
                  <a:srgbClr val="C36661"/>
                </a:solidFill>
                <a:latin typeface="Myriad Pro" charset="0"/>
                <a:ea typeface="Myriad Pro" charset="0"/>
                <a:cs typeface="Myriad Pro" charset="0"/>
                <a:sym typeface="Myriad Pro" charset="0"/>
              </a:rPr>
              <a:t>editors</a:t>
            </a:r>
          </a:p>
        </p:txBody>
      </p:sp>
      <p:sp>
        <p:nvSpPr>
          <p:cNvPr id="20509" name="Line 29"/>
          <p:cNvSpPr>
            <a:spLocks noChangeShapeType="1"/>
          </p:cNvSpPr>
          <p:nvPr/>
        </p:nvSpPr>
        <p:spPr bwMode="auto">
          <a:xfrm>
            <a:off x="1214438" y="4380012"/>
            <a:ext cx="6830095" cy="17859"/>
          </a:xfrm>
          <a:prstGeom prst="line">
            <a:avLst/>
          </a:prstGeom>
          <a:noFill/>
          <a:ln w="12700">
            <a:solidFill>
              <a:srgbClr val="737575"/>
            </a:solidFill>
            <a:miter lim="800000"/>
            <a:headEnd/>
            <a:tailEnd/>
          </a:ln>
        </p:spPr>
        <p:txBody>
          <a:bodyPr lIns="0" tIns="0" rIns="0" bIns="0">
            <a:prstTxWarp prst="textNoShape">
              <a:avLst/>
            </a:prstTxWarp>
          </a:bodyPr>
          <a:lstStyle/>
          <a:p>
            <a:endParaRPr lang="en-US"/>
          </a:p>
        </p:txBody>
      </p:sp>
      <p:sp>
        <p:nvSpPr>
          <p:cNvPr id="20510" name="Rectangle 30"/>
          <p:cNvSpPr>
            <a:spLocks/>
          </p:cNvSpPr>
          <p:nvPr/>
        </p:nvSpPr>
        <p:spPr bwMode="auto">
          <a:xfrm>
            <a:off x="1035844" y="4500563"/>
            <a:ext cx="2027039" cy="392906"/>
          </a:xfrm>
          <a:prstGeom prst="rect">
            <a:avLst/>
          </a:prstGeom>
          <a:noFill/>
          <a:ln w="12700">
            <a:noFill/>
            <a:miter lim="800000"/>
            <a:headEnd/>
            <a:tailEnd/>
          </a:ln>
        </p:spPr>
        <p:txBody>
          <a:bodyPr lIns="35717" tIns="35717" rIns="35717" bIns="35717" anchor="ctr">
            <a:prstTxWarp prst="textNoShape">
              <a:avLst/>
            </a:prstTxWarp>
          </a:bodyPr>
          <a:lstStyle/>
          <a:p>
            <a:pPr marL="205376" indent="-146219" algn="r"/>
            <a:r>
              <a:rPr lang="en-US" sz="2500" dirty="0">
                <a:solidFill>
                  <a:srgbClr val="737575"/>
                </a:solidFill>
                <a:latin typeface="Myriad Pro" charset="0"/>
                <a:ea typeface="Myriad Pro" charset="0"/>
                <a:cs typeface="Myriad Pro" charset="0"/>
                <a:sym typeface="Myriad Pro" charset="0"/>
              </a:rPr>
              <a:t>Permissions</a:t>
            </a:r>
          </a:p>
        </p:txBody>
      </p:sp>
      <p:sp>
        <p:nvSpPr>
          <p:cNvPr id="20511" name="Rectangle 31"/>
          <p:cNvSpPr>
            <a:spLocks/>
          </p:cNvSpPr>
          <p:nvPr/>
        </p:nvSpPr>
        <p:spPr bwMode="auto">
          <a:xfrm>
            <a:off x="6036469" y="4536281"/>
            <a:ext cx="2750344" cy="267891"/>
          </a:xfrm>
          <a:prstGeom prst="rect">
            <a:avLst/>
          </a:prstGeom>
          <a:noFill/>
          <a:ln w="12700">
            <a:noFill/>
            <a:miter lim="800000"/>
            <a:headEnd/>
            <a:tailEnd/>
          </a:ln>
        </p:spPr>
        <p:txBody>
          <a:bodyPr lIns="0" tIns="0" rIns="0" bIns="0">
            <a:prstTxWarp prst="textNoShape">
              <a:avLst/>
            </a:prstTxWarp>
          </a:bodyPr>
          <a:lstStyle/>
          <a:p>
            <a:pPr algn="l"/>
            <a:r>
              <a:rPr lang="en-US" sz="1700" dirty="0">
                <a:solidFill>
                  <a:srgbClr val="737575"/>
                </a:solidFill>
                <a:latin typeface="Myriad Pro" charset="0"/>
                <a:ea typeface="Myriad Pro" charset="0"/>
                <a:cs typeface="Myriad Pro" charset="0"/>
                <a:sym typeface="Myriad Pro" charset="0"/>
              </a:rPr>
              <a:t>Operations allowed by role</a:t>
            </a:r>
          </a:p>
        </p:txBody>
      </p:sp>
      <p:sp>
        <p:nvSpPr>
          <p:cNvPr id="20512" name="Line 32"/>
          <p:cNvSpPr>
            <a:spLocks noChangeShapeType="1"/>
          </p:cNvSpPr>
          <p:nvPr/>
        </p:nvSpPr>
        <p:spPr bwMode="auto">
          <a:xfrm>
            <a:off x="1214438" y="4982766"/>
            <a:ext cx="6830095" cy="17859"/>
          </a:xfrm>
          <a:prstGeom prst="line">
            <a:avLst/>
          </a:prstGeom>
          <a:noFill/>
          <a:ln w="12700">
            <a:solidFill>
              <a:srgbClr val="737575"/>
            </a:solidFill>
            <a:miter lim="800000"/>
            <a:headEnd/>
            <a:tailEnd/>
          </a:ln>
        </p:spPr>
        <p:txBody>
          <a:bodyPr lIns="0" tIns="0" rIns="0" bIns="0">
            <a:prstTxWarp prst="textNoShape">
              <a:avLst/>
            </a:prstTxWarp>
          </a:bodyPr>
          <a:lstStyle/>
          <a:p>
            <a:endParaRPr lang="en-US"/>
          </a:p>
        </p:txBody>
      </p:sp>
      <p:sp>
        <p:nvSpPr>
          <p:cNvPr id="20513" name="Rectangle 33"/>
          <p:cNvSpPr>
            <a:spLocks/>
          </p:cNvSpPr>
          <p:nvPr/>
        </p:nvSpPr>
        <p:spPr bwMode="auto">
          <a:xfrm>
            <a:off x="1437680" y="5107781"/>
            <a:ext cx="1625203" cy="392906"/>
          </a:xfrm>
          <a:prstGeom prst="rect">
            <a:avLst/>
          </a:prstGeom>
          <a:noFill/>
          <a:ln w="12700">
            <a:noFill/>
            <a:miter lim="800000"/>
            <a:headEnd/>
            <a:tailEnd/>
          </a:ln>
        </p:spPr>
        <p:txBody>
          <a:bodyPr lIns="35717" tIns="35717" rIns="35717" bIns="35717" anchor="ctr">
            <a:prstTxWarp prst="textNoShape">
              <a:avLst/>
            </a:prstTxWarp>
          </a:bodyPr>
          <a:lstStyle/>
          <a:p>
            <a:pPr marL="205376" indent="-146219" algn="r"/>
            <a:r>
              <a:rPr lang="en-US" sz="2500" dirty="0">
                <a:solidFill>
                  <a:srgbClr val="737575"/>
                </a:solidFill>
                <a:latin typeface="Myriad Pro" charset="0"/>
                <a:ea typeface="Myriad Pro" charset="0"/>
                <a:cs typeface="Myriad Pro" charset="0"/>
                <a:sym typeface="Myriad Pro" charset="0"/>
              </a:rPr>
              <a:t>Views</a:t>
            </a:r>
          </a:p>
        </p:txBody>
      </p:sp>
      <p:sp>
        <p:nvSpPr>
          <p:cNvPr id="20514" name="Rectangle 34"/>
          <p:cNvSpPr>
            <a:spLocks/>
          </p:cNvSpPr>
          <p:nvPr/>
        </p:nvSpPr>
        <p:spPr bwMode="auto">
          <a:xfrm>
            <a:off x="6036469" y="5152430"/>
            <a:ext cx="2750344" cy="267891"/>
          </a:xfrm>
          <a:prstGeom prst="rect">
            <a:avLst/>
          </a:prstGeom>
          <a:noFill/>
          <a:ln w="12700">
            <a:noFill/>
            <a:miter lim="800000"/>
            <a:headEnd/>
            <a:tailEnd/>
          </a:ln>
        </p:spPr>
        <p:txBody>
          <a:bodyPr lIns="0" tIns="0" rIns="0" bIns="0">
            <a:prstTxWarp prst="textNoShape">
              <a:avLst/>
            </a:prstTxWarp>
          </a:bodyPr>
          <a:lstStyle/>
          <a:p>
            <a:pPr algn="l"/>
            <a:r>
              <a:rPr lang="en-US" sz="1700" dirty="0">
                <a:solidFill>
                  <a:srgbClr val="737575"/>
                </a:solidFill>
                <a:latin typeface="Myriad Pro" charset="0"/>
                <a:ea typeface="Myriad Pro" charset="0"/>
                <a:cs typeface="Myriad Pro" charset="0"/>
                <a:sym typeface="Myriad Pro" charset="0"/>
              </a:rPr>
              <a:t>Determined by permissions</a:t>
            </a:r>
          </a:p>
        </p:txBody>
      </p:sp>
      <p:grpSp>
        <p:nvGrpSpPr>
          <p:cNvPr id="6" name="Group 35"/>
          <p:cNvGrpSpPr>
            <a:grpSpLocks/>
          </p:cNvGrpSpPr>
          <p:nvPr/>
        </p:nvGrpSpPr>
        <p:grpSpPr bwMode="auto">
          <a:xfrm>
            <a:off x="3470300" y="5107781"/>
            <a:ext cx="767953" cy="375047"/>
            <a:chOff x="0" y="0"/>
            <a:chExt cx="688" cy="336"/>
          </a:xfrm>
        </p:grpSpPr>
        <p:sp>
          <p:nvSpPr>
            <p:cNvPr id="110625" name="Rectangle 36"/>
            <p:cNvSpPr>
              <a:spLocks/>
            </p:cNvSpPr>
            <p:nvPr/>
          </p:nvSpPr>
          <p:spPr bwMode="auto">
            <a:xfrm>
              <a:off x="40" y="32"/>
              <a:ext cx="614" cy="179"/>
            </a:xfrm>
            <a:prstGeom prst="rect">
              <a:avLst/>
            </a:prstGeom>
            <a:solidFill>
              <a:schemeClr val="accent1"/>
            </a:solidFill>
            <a:ln w="12700">
              <a:noFill/>
              <a:miter lim="800000"/>
              <a:headEnd/>
              <a:tailEnd/>
            </a:ln>
          </p:spPr>
          <p:txBody>
            <a:bodyPr wrap="none" lIns="0" tIns="0" rIns="0" bIns="0">
              <a:prstTxWarp prst="textNoShape">
                <a:avLst/>
              </a:prstTxWarp>
              <a:spAutoFit/>
            </a:bodyPr>
            <a:lstStyle/>
            <a:p>
              <a:r>
                <a:rPr lang="en-US" sz="1300" dirty="0">
                  <a:solidFill>
                    <a:srgbClr val="008040"/>
                  </a:solidFill>
                  <a:latin typeface="Myriad Pro" charset="0"/>
                  <a:ea typeface="Myriad Pro" charset="0"/>
                  <a:cs typeface="Myriad Pro" charset="0"/>
                  <a:sym typeface="Myriad Pro" charset="0"/>
                </a:rPr>
                <a:t>My Posts</a:t>
              </a:r>
            </a:p>
          </p:txBody>
        </p:sp>
        <p:pic>
          <p:nvPicPr>
            <p:cNvPr id="110626" name="Picture 37"/>
            <p:cNvPicPr>
              <a:picLocks noChangeArrowheads="1"/>
            </p:cNvPicPr>
            <p:nvPr/>
          </p:nvPicPr>
          <p:blipFill>
            <a:blip r:embed="rId8"/>
            <a:srcRect/>
            <a:stretch>
              <a:fillRect/>
            </a:stretch>
          </p:blipFill>
          <p:spPr bwMode="auto">
            <a:xfrm>
              <a:off x="0" y="0"/>
              <a:ext cx="688" cy="336"/>
            </a:xfrm>
            <a:prstGeom prst="rect">
              <a:avLst/>
            </a:prstGeom>
            <a:noFill/>
            <a:ln w="12700">
              <a:noFill/>
              <a:miter lim="800000"/>
              <a:headEnd/>
              <a:tailEnd/>
            </a:ln>
          </p:spPr>
        </p:pic>
      </p:grpSp>
      <p:grpSp>
        <p:nvGrpSpPr>
          <p:cNvPr id="7" name="Group 38"/>
          <p:cNvGrpSpPr>
            <a:grpSpLocks/>
          </p:cNvGrpSpPr>
          <p:nvPr/>
        </p:nvGrpSpPr>
        <p:grpSpPr bwMode="auto">
          <a:xfrm>
            <a:off x="4714875" y="5107781"/>
            <a:ext cx="946547" cy="375047"/>
            <a:chOff x="0" y="0"/>
            <a:chExt cx="848" cy="336"/>
          </a:xfrm>
        </p:grpSpPr>
        <p:sp>
          <p:nvSpPr>
            <p:cNvPr id="110623" name="Rectangle 39"/>
            <p:cNvSpPr>
              <a:spLocks/>
            </p:cNvSpPr>
            <p:nvPr/>
          </p:nvSpPr>
          <p:spPr bwMode="auto">
            <a:xfrm>
              <a:off x="40" y="32"/>
              <a:ext cx="768" cy="216"/>
            </a:xfrm>
            <a:prstGeom prst="rect">
              <a:avLst/>
            </a:prstGeom>
            <a:solidFill>
              <a:srgbClr val="F9E0E0"/>
            </a:solidFill>
            <a:ln w="12700">
              <a:noFill/>
              <a:miter lim="800000"/>
              <a:headEnd/>
              <a:tailEnd/>
            </a:ln>
          </p:spPr>
          <p:txBody>
            <a:bodyPr lIns="0" tIns="0" rIns="0" bIns="0">
              <a:prstTxWarp prst="textNoShape">
                <a:avLst/>
              </a:prstTxWarp>
            </a:bodyPr>
            <a:lstStyle/>
            <a:p>
              <a:r>
                <a:rPr lang="en-US" sz="1300" dirty="0">
                  <a:solidFill>
                    <a:srgbClr val="C36661"/>
                  </a:solidFill>
                  <a:latin typeface="Myriad Pro" charset="0"/>
                  <a:ea typeface="Myriad Pro" charset="0"/>
                  <a:cs typeface="Myriad Pro" charset="0"/>
                  <a:sym typeface="Myriad Pro" charset="0"/>
                </a:rPr>
                <a:t>All Posts</a:t>
              </a:r>
            </a:p>
          </p:txBody>
        </p:sp>
        <p:pic>
          <p:nvPicPr>
            <p:cNvPr id="110624" name="Picture 40"/>
            <p:cNvPicPr>
              <a:picLocks noChangeArrowheads="1"/>
            </p:cNvPicPr>
            <p:nvPr/>
          </p:nvPicPr>
          <p:blipFill>
            <a:blip r:embed="rId4"/>
            <a:srcRect/>
            <a:stretch>
              <a:fillRect/>
            </a:stretch>
          </p:blipFill>
          <p:spPr bwMode="auto">
            <a:xfrm>
              <a:off x="0" y="0"/>
              <a:ext cx="848" cy="336"/>
            </a:xfrm>
            <a:prstGeom prst="rect">
              <a:avLst/>
            </a:prstGeom>
            <a:noFill/>
            <a:ln w="12700">
              <a:noFill/>
              <a:miter lim="800000"/>
              <a:headEnd/>
              <a:tailEnd/>
            </a:ln>
          </p:spPr>
        </p:pic>
      </p:gr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499"/>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20500"/>
                                        </p:tgtEl>
                                        <p:attrNameLst>
                                          <p:attrName>style.visibility</p:attrName>
                                        </p:attrNameLst>
                                      </p:cBhvr>
                                      <p:to>
                                        <p:strVal val="visible"/>
                                      </p:to>
                                    </p:set>
                                  </p:childTnLst>
                                </p:cTn>
                              </p:par>
                            </p:childTnLst>
                          </p:cTn>
                        </p:par>
                        <p:par>
                          <p:cTn id="10" fill="hold">
                            <p:stCondLst>
                              <p:cond delay="1000"/>
                            </p:stCondLst>
                            <p:childTnLst>
                              <p:par>
                                <p:cTn id="11" presetID="0" presetClass="entr" presetSubtype="0" fill="hold" grpId="0" nodeType="afterEffect">
                                  <p:stCondLst>
                                    <p:cond delay="0"/>
                                  </p:stCondLst>
                                  <p:childTnLst>
                                    <p:set>
                                      <p:cBhvr>
                                        <p:cTn id="12" dur="1" fill="hold">
                                          <p:stCondLst>
                                            <p:cond delay="499"/>
                                          </p:stCondLst>
                                        </p:cTn>
                                        <p:tgtEl>
                                          <p:spTgt spid="20507"/>
                                        </p:tgtEl>
                                        <p:attrNameLst>
                                          <p:attrName>style.visibility</p:attrName>
                                        </p:attrNameLst>
                                      </p:cBhvr>
                                      <p:to>
                                        <p:strVal val="visible"/>
                                      </p:to>
                                    </p:set>
                                  </p:childTnLst>
                                </p:cTn>
                              </p:par>
                            </p:childTnLst>
                          </p:cTn>
                        </p:par>
                        <p:par>
                          <p:cTn id="13" fill="hold">
                            <p:stCondLst>
                              <p:cond delay="1500"/>
                            </p:stCondLst>
                            <p:childTnLst>
                              <p:par>
                                <p:cTn id="14" presetID="0" presetClass="entr" presetSubtype="0" fill="hold" grpId="0" nodeType="afterEffect">
                                  <p:stCondLst>
                                    <p:cond delay="0"/>
                                  </p:stCondLst>
                                  <p:childTnLst>
                                    <p:set>
                                      <p:cBhvr>
                                        <p:cTn id="15" dur="1" fill="hold">
                                          <p:stCondLst>
                                            <p:cond delay="499"/>
                                          </p:stCondLst>
                                        </p:cTn>
                                        <p:tgtEl>
                                          <p:spTgt spid="20508"/>
                                        </p:tgtEl>
                                        <p:attrNameLst>
                                          <p:attrName>style.visibility</p:attrName>
                                        </p:attrNameLst>
                                      </p:cBhvr>
                                      <p:to>
                                        <p:strVal val="visible"/>
                                      </p:to>
                                    </p:set>
                                  </p:childTnLst>
                                </p:cTn>
                              </p:par>
                            </p:childTnLst>
                          </p:cTn>
                        </p:par>
                        <p:par>
                          <p:cTn id="16" fill="hold">
                            <p:stCondLst>
                              <p:cond delay="2000"/>
                            </p:stCondLst>
                            <p:childTnLst>
                              <p:par>
                                <p:cTn id="17" presetID="0" presetClass="entr" presetSubtype="0" fill="hold" grpId="0" nodeType="afterEffect">
                                  <p:stCondLst>
                                    <p:cond delay="500"/>
                                  </p:stCondLst>
                                  <p:childTnLst>
                                    <p:set>
                                      <p:cBhvr>
                                        <p:cTn id="18" dur="1" fill="hold">
                                          <p:stCondLst>
                                            <p:cond delay="499"/>
                                          </p:stCondLst>
                                        </p:cTn>
                                        <p:tgtEl>
                                          <p:spTgt spid="20486"/>
                                        </p:tgtEl>
                                        <p:attrNameLst>
                                          <p:attrName>style.visibility</p:attrName>
                                        </p:attrNameLst>
                                      </p:cBhvr>
                                      <p:to>
                                        <p:strVal val="visible"/>
                                      </p:to>
                                    </p:set>
                                  </p:childTnLst>
                                </p:cTn>
                              </p:par>
                            </p:childTnLst>
                          </p:cTn>
                        </p:par>
                        <p:par>
                          <p:cTn id="19" fill="hold">
                            <p:stCondLst>
                              <p:cond delay="3000"/>
                            </p:stCondLst>
                            <p:childTnLst>
                              <p:par>
                                <p:cTn id="20" presetID="0" presetClass="entr" presetSubtype="0" fill="hold" grpId="0" nodeType="afterEffect">
                                  <p:stCondLst>
                                    <p:cond delay="0"/>
                                  </p:stCondLst>
                                  <p:childTnLst>
                                    <p:set>
                                      <p:cBhvr>
                                        <p:cTn id="21" dur="1" fill="hold">
                                          <p:stCondLst>
                                            <p:cond delay="499"/>
                                          </p:stCondLst>
                                        </p:cTn>
                                        <p:tgtEl>
                                          <p:spTgt spid="20487"/>
                                        </p:tgtEl>
                                        <p:attrNameLst>
                                          <p:attrName>style.visibility</p:attrName>
                                        </p:attrNameLst>
                                      </p:cBhvr>
                                      <p:to>
                                        <p:strVal val="visible"/>
                                      </p:to>
                                    </p:set>
                                  </p:childTnLst>
                                </p:cTn>
                              </p:par>
                            </p:childTnLst>
                          </p:cTn>
                        </p:par>
                        <p:par>
                          <p:cTn id="22" fill="hold">
                            <p:stCondLst>
                              <p:cond delay="3500"/>
                            </p:stCondLst>
                            <p:childTnLst>
                              <p:par>
                                <p:cTn id="23" presetID="0" presetClass="entr" presetSubtype="0" fill="hold" grpId="0" nodeType="afterEffect">
                                  <p:stCondLst>
                                    <p:cond delay="0"/>
                                  </p:stCondLst>
                                  <p:iterate type="lt">
                                    <p:tmPct val="100000"/>
                                  </p:iterate>
                                  <p:childTnLst>
                                    <p:set>
                                      <p:cBhvr>
                                        <p:cTn id="24" dur="1" fill="hold">
                                          <p:stCondLst>
                                            <p:cond delay="74"/>
                                          </p:stCondLst>
                                        </p:cTn>
                                        <p:tgtEl>
                                          <p:spTgt spid="2050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entr" presetSubtype="0" fill="hold" nodeType="clickEffect">
                                  <p:stCondLst>
                                    <p:cond delay="0"/>
                                  </p:stCondLst>
                                  <p:childTnLst>
                                    <p:set>
                                      <p:cBhvr>
                                        <p:cTn id="28" dur="1" fill="hold">
                                          <p:stCondLst>
                                            <p:cond delay="499"/>
                                          </p:stCondLst>
                                        </p:cTn>
                                        <p:tgtEl>
                                          <p:spTgt spid="2"/>
                                        </p:tgtEl>
                                        <p:attrNameLst>
                                          <p:attrName>style.visibility</p:attrName>
                                        </p:attrNameLst>
                                      </p:cBhvr>
                                      <p:to>
                                        <p:strVal val="visible"/>
                                      </p:to>
                                    </p:set>
                                  </p:childTnLst>
                                </p:cTn>
                              </p:par>
                            </p:childTnLst>
                          </p:cTn>
                        </p:par>
                        <p:par>
                          <p:cTn id="29" fill="hold">
                            <p:stCondLst>
                              <p:cond delay="500"/>
                            </p:stCondLst>
                            <p:childTnLst>
                              <p:par>
                                <p:cTn id="30" presetID="0" presetClass="entr" presetSubtype="0" fill="hold" nodeType="afterEffect">
                                  <p:stCondLst>
                                    <p:cond delay="0"/>
                                  </p:stCondLst>
                                  <p:childTnLst>
                                    <p:set>
                                      <p:cBhvr>
                                        <p:cTn id="31" dur="1" fill="hold">
                                          <p:stCondLst>
                                            <p:cond delay="499"/>
                                          </p:stCondLst>
                                        </p:cTn>
                                        <p:tgtEl>
                                          <p:spTgt spid="3"/>
                                        </p:tgtEl>
                                        <p:attrNameLst>
                                          <p:attrName>style.visibility</p:attrName>
                                        </p:attrNameLst>
                                      </p:cBhvr>
                                      <p:to>
                                        <p:strVal val="visible"/>
                                      </p:to>
                                    </p:set>
                                  </p:childTnLst>
                                </p:cTn>
                              </p:par>
                            </p:childTnLst>
                          </p:cTn>
                        </p:par>
                        <p:par>
                          <p:cTn id="32" fill="hold">
                            <p:stCondLst>
                              <p:cond delay="1000"/>
                            </p:stCondLst>
                            <p:childTnLst>
                              <p:par>
                                <p:cTn id="33" presetID="0" presetClass="entr" presetSubtype="0" fill="hold" grpId="0" nodeType="afterEffect">
                                  <p:stCondLst>
                                    <p:cond delay="500"/>
                                  </p:stCondLst>
                                  <p:childTnLst>
                                    <p:set>
                                      <p:cBhvr>
                                        <p:cTn id="34" dur="1" fill="hold">
                                          <p:stCondLst>
                                            <p:cond delay="499"/>
                                          </p:stCondLst>
                                        </p:cTn>
                                        <p:tgtEl>
                                          <p:spTgt spid="20510"/>
                                        </p:tgtEl>
                                        <p:attrNameLst>
                                          <p:attrName>style.visibility</p:attrName>
                                        </p:attrNameLst>
                                      </p:cBhvr>
                                      <p:to>
                                        <p:strVal val="visible"/>
                                      </p:to>
                                    </p:set>
                                  </p:childTnLst>
                                </p:cTn>
                              </p:par>
                            </p:childTnLst>
                          </p:cTn>
                        </p:par>
                        <p:par>
                          <p:cTn id="35" fill="hold">
                            <p:stCondLst>
                              <p:cond delay="2000"/>
                            </p:stCondLst>
                            <p:childTnLst>
                              <p:par>
                                <p:cTn id="36" presetID="0" presetClass="entr" presetSubtype="0" fill="hold" grpId="0" nodeType="afterEffect">
                                  <p:stCondLst>
                                    <p:cond delay="0"/>
                                  </p:stCondLst>
                                  <p:childTnLst>
                                    <p:set>
                                      <p:cBhvr>
                                        <p:cTn id="37" dur="1" fill="hold">
                                          <p:stCondLst>
                                            <p:cond delay="499"/>
                                          </p:stCondLst>
                                        </p:cTn>
                                        <p:tgtEl>
                                          <p:spTgt spid="20511"/>
                                        </p:tgtEl>
                                        <p:attrNameLst>
                                          <p:attrName>style.visibility</p:attrName>
                                        </p:attrNameLst>
                                      </p:cBhvr>
                                      <p:to>
                                        <p:strVal val="visible"/>
                                      </p:to>
                                    </p:set>
                                  </p:childTnLst>
                                </p:cTn>
                              </p:par>
                            </p:childTnLst>
                          </p:cTn>
                        </p:par>
                        <p:par>
                          <p:cTn id="38" fill="hold">
                            <p:stCondLst>
                              <p:cond delay="2500"/>
                            </p:stCondLst>
                            <p:childTnLst>
                              <p:par>
                                <p:cTn id="39" presetID="0" presetClass="entr" presetSubtype="0" fill="hold" grpId="0" nodeType="afterEffect">
                                  <p:stCondLst>
                                    <p:cond delay="0"/>
                                  </p:stCondLst>
                                  <p:iterate type="lt">
                                    <p:tmPct val="100000"/>
                                  </p:iterate>
                                  <p:childTnLst>
                                    <p:set>
                                      <p:cBhvr>
                                        <p:cTn id="40" dur="1" fill="hold">
                                          <p:stCondLst>
                                            <p:cond delay="74"/>
                                          </p:stCondLst>
                                        </p:cTn>
                                        <p:tgtEl>
                                          <p:spTgt spid="205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entr" presetSubtype="0" fill="hold" nodeType="clickEffect">
                                  <p:stCondLst>
                                    <p:cond delay="0"/>
                                  </p:stCondLst>
                                  <p:childTnLst>
                                    <p:set>
                                      <p:cBhvr>
                                        <p:cTn id="44" dur="1" fill="hold">
                                          <p:stCondLst>
                                            <p:cond delay="499"/>
                                          </p:stCondLst>
                                        </p:cTn>
                                        <p:tgtEl>
                                          <p:spTgt spid="6"/>
                                        </p:tgtEl>
                                        <p:attrNameLst>
                                          <p:attrName>style.visibility</p:attrName>
                                        </p:attrNameLst>
                                      </p:cBhvr>
                                      <p:to>
                                        <p:strVal val="visible"/>
                                      </p:to>
                                    </p:set>
                                  </p:childTnLst>
                                </p:cTn>
                              </p:par>
                            </p:childTnLst>
                          </p:cTn>
                        </p:par>
                        <p:par>
                          <p:cTn id="45" fill="hold">
                            <p:stCondLst>
                              <p:cond delay="500"/>
                            </p:stCondLst>
                            <p:childTnLst>
                              <p:par>
                                <p:cTn id="46" presetID="0" presetClass="entr" presetSubtype="0" fill="hold" nodeType="afterEffect">
                                  <p:stCondLst>
                                    <p:cond delay="0"/>
                                  </p:stCondLst>
                                  <p:childTnLst>
                                    <p:set>
                                      <p:cBhvr>
                                        <p:cTn id="47" dur="1" fill="hold">
                                          <p:stCondLst>
                                            <p:cond delay="499"/>
                                          </p:stCondLst>
                                        </p:cTn>
                                        <p:tgtEl>
                                          <p:spTgt spid="7"/>
                                        </p:tgtEl>
                                        <p:attrNameLst>
                                          <p:attrName>style.visibility</p:attrName>
                                        </p:attrNameLst>
                                      </p:cBhvr>
                                      <p:to>
                                        <p:strVal val="visible"/>
                                      </p:to>
                                    </p:set>
                                  </p:childTnLst>
                                </p:cTn>
                              </p:par>
                            </p:childTnLst>
                          </p:cTn>
                        </p:par>
                        <p:par>
                          <p:cTn id="48" fill="hold">
                            <p:stCondLst>
                              <p:cond delay="1000"/>
                            </p:stCondLst>
                            <p:childTnLst>
                              <p:par>
                                <p:cTn id="49" presetID="0" presetClass="entr" presetSubtype="0" fill="hold" grpId="0" nodeType="afterEffect">
                                  <p:stCondLst>
                                    <p:cond delay="500"/>
                                  </p:stCondLst>
                                  <p:childTnLst>
                                    <p:set>
                                      <p:cBhvr>
                                        <p:cTn id="50" dur="1" fill="hold">
                                          <p:stCondLst>
                                            <p:cond delay="499"/>
                                          </p:stCondLst>
                                        </p:cTn>
                                        <p:tgtEl>
                                          <p:spTgt spid="20513"/>
                                        </p:tgtEl>
                                        <p:attrNameLst>
                                          <p:attrName>style.visibility</p:attrName>
                                        </p:attrNameLst>
                                      </p:cBhvr>
                                      <p:to>
                                        <p:strVal val="visible"/>
                                      </p:to>
                                    </p:set>
                                  </p:childTnLst>
                                </p:cTn>
                              </p:par>
                            </p:childTnLst>
                          </p:cTn>
                        </p:par>
                        <p:par>
                          <p:cTn id="51" fill="hold">
                            <p:stCondLst>
                              <p:cond delay="2000"/>
                            </p:stCondLst>
                            <p:childTnLst>
                              <p:par>
                                <p:cTn id="52" presetID="0" presetClass="entr" presetSubtype="0" fill="hold" grpId="0" nodeType="afterEffect">
                                  <p:stCondLst>
                                    <p:cond delay="0"/>
                                  </p:stCondLst>
                                  <p:childTnLst>
                                    <p:set>
                                      <p:cBhvr>
                                        <p:cTn id="53" dur="1" fill="hold">
                                          <p:stCondLst>
                                            <p:cond delay="499"/>
                                          </p:stCondLst>
                                        </p:cTn>
                                        <p:tgtEl>
                                          <p:spTgt spid="20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utoUpdateAnimBg="0"/>
      <p:bldP spid="20487" grpId="0" autoUpdateAnimBg="0"/>
      <p:bldP spid="20499" grpId="0" animBg="1"/>
      <p:bldP spid="20500" grpId="0" animBg="1"/>
      <p:bldP spid="20507" grpId="0" autoUpdateAnimBg="0"/>
      <p:bldP spid="20508" grpId="0" autoUpdateAnimBg="0"/>
      <p:bldP spid="20509" grpId="0" animBg="1"/>
      <p:bldP spid="20510" grpId="0" autoUpdateAnimBg="0"/>
      <p:bldP spid="20511" grpId="0" autoUpdateAnimBg="0"/>
      <p:bldP spid="20512" grpId="0" animBg="1"/>
      <p:bldP spid="20513" grpId="0" autoUpdateAnimBg="0"/>
      <p:bldP spid="20514" grpId="0" autoUpdateAnimBg="0"/>
    </p:bld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API</a:t>
            </a:r>
            <a:endParaRPr lang="en-US" dirty="0"/>
          </a:p>
        </p:txBody>
      </p:sp>
      <p:pic>
        <p:nvPicPr>
          <p:cNvPr id="4" name="Content Placeholder 3" descr="drupal_7_manage_field_api_cck_content_type.png"/>
          <p:cNvPicPr>
            <a:picLocks noGrp="1" noChangeAspect="1"/>
          </p:cNvPicPr>
          <p:nvPr>
            <p:ph idx="1"/>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7" r="337"/>
          <a:stretch>
            <a:fillRect/>
          </a:stretch>
        </p:blipFill>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6620535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5" name="Rectangle 1"/>
          <p:cNvSpPr>
            <a:spLocks noGrp="1" noChangeArrowheads="1"/>
          </p:cNvSpPr>
          <p:nvPr>
            <p:ph type="title"/>
          </p:nvPr>
        </p:nvSpPr>
        <p:spPr>
          <a:xfrm>
            <a:off x="357188" y="360536"/>
            <a:ext cx="8429625" cy="803672"/>
          </a:xfrm>
        </p:spPr>
        <p:txBody>
          <a:bodyPr/>
          <a:lstStyle/>
          <a:p>
            <a:pPr eaLnBrk="1" hangingPunct="1"/>
            <a:r>
              <a:rPr lang="en-US" dirty="0" smtClean="0">
                <a:latin typeface="Arial" charset="0"/>
              </a:rPr>
              <a:t>Developers: Open Data, Open Standards</a:t>
            </a:r>
            <a:endParaRPr lang="en-US" dirty="0">
              <a:latin typeface="Arial" charset="0"/>
            </a:endParaRPr>
          </a:p>
        </p:txBody>
      </p:sp>
      <p:pic>
        <p:nvPicPr>
          <p:cNvPr id="72706" name="Picture 3"/>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40882" y="5206008"/>
            <a:ext cx="1312664"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72707" name="Picture 4"/>
          <p:cNvPicPr>
            <a:picLocks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942707" y="5116711"/>
            <a:ext cx="589359" cy="53578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72708" name="Picture 5"/>
          <p:cNvPicPr>
            <a:picLocks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816451" y="4099843"/>
            <a:ext cx="714375" cy="75902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72709" name="Picture 6"/>
          <p:cNvPicPr>
            <a:picLocks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047631" y="4233788"/>
            <a:ext cx="1098352" cy="49113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72710" name="Picture 7"/>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22344" y="5045274"/>
            <a:ext cx="625078" cy="6786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72711" name="Picture 8"/>
          <p:cNvPicPr>
            <a:picLocks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661672" y="3992687"/>
            <a:ext cx="821531" cy="9733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72712" name="Picture 9"/>
          <p:cNvPicPr>
            <a:picLocks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75672" y="1339453"/>
            <a:ext cx="3187898" cy="249138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72713" name="Picture 10"/>
          <p:cNvPicPr>
            <a:picLocks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996777" y="5036344"/>
            <a:ext cx="2053828" cy="69651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72714" name="Picture 11"/>
          <p:cNvPicPr>
            <a:picLocks noChangeAspect="1" noChangeArrowheads="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758158" y="4090913"/>
            <a:ext cx="1542604" cy="77688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72715" name="Picture 12"/>
          <p:cNvPicPr>
            <a:picLocks noChangeAspect="1" noChangeArrowheads="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61913" y="4125516"/>
            <a:ext cx="1580555" cy="70767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72716" name="Rectangle 2"/>
          <p:cNvSpPr txBox="1">
            <a:spLocks noChangeArrowheads="1"/>
          </p:cNvSpPr>
          <p:nvPr/>
        </p:nvSpPr>
        <p:spPr bwMode="auto">
          <a:xfrm>
            <a:off x="339328" y="1178719"/>
            <a:ext cx="4929188" cy="198239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lIns="35715" tIns="35715" rIns="35715" bIns="35715"/>
          <a:lstStyle>
            <a:lvl1pPr marL="698500" indent="-354013" eaLnBrk="0" hangingPunct="0">
              <a:defRPr sz="4200">
                <a:solidFill>
                  <a:srgbClr val="000000"/>
                </a:solidFill>
                <a:latin typeface="Gill Sans" charset="0"/>
                <a:ea typeface="ヒラギノ角ゴ ProN W3" charset="0"/>
                <a:cs typeface="ヒラギノ角ゴ ProN W3" charset="0"/>
                <a:sym typeface="Gill Sans" charset="0"/>
              </a:defRPr>
            </a:lvl1pPr>
            <a:lvl2pPr marL="1028700" indent="-290513"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spcBef>
                <a:spcPts val="844"/>
              </a:spcBef>
              <a:buClr>
                <a:srgbClr val="4F68A7"/>
              </a:buClr>
              <a:buSzPct val="120000"/>
              <a:buFont typeface="Helvetica" charset="0"/>
              <a:buChar char="•"/>
            </a:pPr>
            <a:r>
              <a:rPr lang="en-US" sz="2100" dirty="0" smtClean="0">
                <a:solidFill>
                  <a:srgbClr val="3E3E3E"/>
                </a:solidFill>
                <a:latin typeface="Arial" charset="0"/>
                <a:sym typeface="Helvetica" charset="0"/>
              </a:rPr>
              <a:t>Open </a:t>
            </a:r>
            <a:r>
              <a:rPr lang="en-US" sz="2100" dirty="0">
                <a:solidFill>
                  <a:srgbClr val="3E3E3E"/>
                </a:solidFill>
                <a:latin typeface="Arial" charset="0"/>
                <a:sym typeface="Helvetica" charset="0"/>
              </a:rPr>
              <a:t>standards support:</a:t>
            </a:r>
          </a:p>
          <a:p>
            <a:pPr lvl="1" eaLnBrk="1" hangingPunct="1">
              <a:lnSpc>
                <a:spcPts val="2250"/>
              </a:lnSpc>
              <a:spcBef>
                <a:spcPts val="281"/>
              </a:spcBef>
              <a:buSzPct val="100000"/>
              <a:buFont typeface="Lucida Grande" charset="0"/>
              <a:buChar char="-"/>
            </a:pPr>
            <a:r>
              <a:rPr lang="en-US" sz="1800" dirty="0">
                <a:solidFill>
                  <a:srgbClr val="3E3E3E"/>
                </a:solidFill>
                <a:latin typeface="Arial" charset="0"/>
                <a:sym typeface="Helvetica" charset="0"/>
              </a:rPr>
              <a:t>Media Asset Management </a:t>
            </a:r>
          </a:p>
          <a:p>
            <a:pPr lvl="1" eaLnBrk="1" hangingPunct="1">
              <a:lnSpc>
                <a:spcPts val="2250"/>
              </a:lnSpc>
              <a:spcBef>
                <a:spcPts val="281"/>
              </a:spcBef>
              <a:buSzPct val="100000"/>
              <a:buFont typeface="Lucida Grande" charset="0"/>
              <a:buChar char="-"/>
            </a:pPr>
            <a:r>
              <a:rPr lang="en-US" sz="1800" dirty="0">
                <a:solidFill>
                  <a:srgbClr val="3E3E3E"/>
                </a:solidFill>
                <a:latin typeface="Arial" charset="0"/>
                <a:sym typeface="Helvetica" charset="0"/>
              </a:rPr>
              <a:t>Application integration</a:t>
            </a:r>
          </a:p>
          <a:p>
            <a:pPr lvl="1" eaLnBrk="1" hangingPunct="1">
              <a:lnSpc>
                <a:spcPts val="2250"/>
              </a:lnSpc>
              <a:spcBef>
                <a:spcPts val="281"/>
              </a:spcBef>
              <a:buSzPct val="100000"/>
              <a:buFont typeface="Lucida Grande" charset="0"/>
              <a:buChar char="-"/>
            </a:pPr>
            <a:r>
              <a:rPr lang="en-US" sz="1800" dirty="0">
                <a:solidFill>
                  <a:srgbClr val="3E3E3E"/>
                </a:solidFill>
                <a:latin typeface="Arial" charset="0"/>
                <a:sym typeface="Helvetica" charset="0"/>
              </a:rPr>
              <a:t>User access &amp; authentication</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30693470"/>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1"/>
          <p:cNvSpPr>
            <a:spLocks noGrp="1" noChangeArrowheads="1"/>
          </p:cNvSpPr>
          <p:nvPr>
            <p:ph type="title"/>
          </p:nvPr>
        </p:nvSpPr>
        <p:spPr>
          <a:xfrm>
            <a:off x="731119" y="2097361"/>
            <a:ext cx="5456039" cy="910828"/>
          </a:xfrm>
        </p:spPr>
        <p:txBody>
          <a:bodyPr/>
          <a:lstStyle/>
          <a:p>
            <a:pPr eaLnBrk="1" hangingPunct="1"/>
            <a:r>
              <a:rPr lang="en-US" sz="4700" dirty="0" smtClean="0">
                <a:solidFill>
                  <a:srgbClr val="737575"/>
                </a:solidFill>
              </a:rPr>
              <a:t>Sample </a:t>
            </a:r>
            <a:r>
              <a:rPr lang="en-US" sz="4700" dirty="0" smtClean="0">
                <a:solidFill>
                  <a:srgbClr val="2E72BE"/>
                </a:solidFill>
              </a:rPr>
              <a:t>Features</a:t>
            </a:r>
            <a:endParaRPr lang="en-US" sz="4700" dirty="0">
              <a:solidFill>
                <a:srgbClr val="2E72BE"/>
              </a:solidFill>
            </a:endParaRPr>
          </a:p>
        </p:txBody>
      </p:sp>
      <p:sp>
        <p:nvSpPr>
          <p:cNvPr id="112643" name="Line 2"/>
          <p:cNvSpPr>
            <a:spLocks noChangeShapeType="1"/>
          </p:cNvSpPr>
          <p:nvPr/>
        </p:nvSpPr>
        <p:spPr bwMode="auto">
          <a:xfrm rot="10800000" flipH="1">
            <a:off x="-26789" y="2874244"/>
            <a:ext cx="5947172" cy="1116"/>
          </a:xfrm>
          <a:prstGeom prst="line">
            <a:avLst/>
          </a:prstGeom>
          <a:noFill/>
          <a:ln w="25400">
            <a:solidFill>
              <a:srgbClr val="B9BAAE"/>
            </a:solidFill>
            <a:miter lim="800000"/>
            <a:headEnd/>
            <a:tailEnd/>
          </a:ln>
        </p:spPr>
        <p:txBody>
          <a:bodyPr lIns="0" tIns="0" rIns="0" bIns="0">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29" name="Title 7"/>
          <p:cNvSpPr>
            <a:spLocks noGrp="1"/>
          </p:cNvSpPr>
          <p:nvPr>
            <p:ph type="title"/>
          </p:nvPr>
        </p:nvSpPr>
        <p:spPr>
          <a:xfrm>
            <a:off x="357188" y="360536"/>
            <a:ext cx="8429625" cy="803672"/>
          </a:xfrm>
        </p:spPr>
        <p:txBody>
          <a:bodyPr/>
          <a:lstStyle/>
          <a:p>
            <a:r>
              <a:rPr lang="en-US">
                <a:latin typeface="Arial" charset="0"/>
              </a:rPr>
              <a:t>Content Authoring</a:t>
            </a:r>
          </a:p>
        </p:txBody>
      </p:sp>
      <p:pic>
        <p:nvPicPr>
          <p:cNvPr id="73730" name="Picture 4" descr="PageCreate.pn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572000" y="1232297"/>
            <a:ext cx="4448101" cy="35361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73731" name="Picture 9" descr="Media-1.png"/>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697141" y="2732485"/>
            <a:ext cx="2484686" cy="144102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73732" name="Rectangle 2"/>
          <p:cNvSpPr txBox="1">
            <a:spLocks noChangeArrowheads="1"/>
          </p:cNvSpPr>
          <p:nvPr/>
        </p:nvSpPr>
        <p:spPr bwMode="auto">
          <a:xfrm>
            <a:off x="339328" y="1178719"/>
            <a:ext cx="4929188" cy="198239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lIns="35715" tIns="35715" rIns="35715" bIns="35715"/>
          <a:lstStyle>
            <a:lvl1pPr marL="276225" indent="-276225"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spcBef>
                <a:spcPts val="1125"/>
              </a:spcBef>
              <a:buClr>
                <a:srgbClr val="4F68A7"/>
              </a:buClr>
              <a:buSzPct val="100000"/>
              <a:buFont typeface="Arial" charset="0"/>
              <a:buChar char="•"/>
            </a:pPr>
            <a:r>
              <a:rPr lang="en-US" sz="2100">
                <a:solidFill>
                  <a:srgbClr val="3E3E3E"/>
                </a:solidFill>
                <a:latin typeface="Arial" charset="0"/>
                <a:sym typeface="Helvetica" charset="0"/>
              </a:rPr>
              <a:t>WYSIWYG editing</a:t>
            </a:r>
          </a:p>
          <a:p>
            <a:pPr>
              <a:spcBef>
                <a:spcPts val="1125"/>
              </a:spcBef>
              <a:buClr>
                <a:srgbClr val="4F68A7"/>
              </a:buClr>
              <a:buSzPct val="100000"/>
              <a:buFont typeface="Arial" charset="0"/>
              <a:buChar char="•"/>
            </a:pPr>
            <a:r>
              <a:rPr lang="en-US" sz="2100">
                <a:solidFill>
                  <a:srgbClr val="3E3E3E"/>
                </a:solidFill>
                <a:latin typeface="Arial" charset="0"/>
                <a:sym typeface="Helvetica" charset="0"/>
              </a:rPr>
              <a:t>Content &amp; presentation </a:t>
            </a:r>
            <a:br>
              <a:rPr lang="en-US" sz="2100">
                <a:solidFill>
                  <a:srgbClr val="3E3E3E"/>
                </a:solidFill>
                <a:latin typeface="Arial" charset="0"/>
                <a:sym typeface="Helvetica" charset="0"/>
              </a:rPr>
            </a:br>
            <a:r>
              <a:rPr lang="en-US" sz="2100">
                <a:solidFill>
                  <a:srgbClr val="3E3E3E"/>
                </a:solidFill>
                <a:latin typeface="Arial" charset="0"/>
                <a:sym typeface="Helvetica" charset="0"/>
              </a:rPr>
              <a:t>separation</a:t>
            </a:r>
          </a:p>
          <a:p>
            <a:pPr>
              <a:spcBef>
                <a:spcPts val="1125"/>
              </a:spcBef>
              <a:buClr>
                <a:srgbClr val="4F68A7"/>
              </a:buClr>
              <a:buSzPct val="100000"/>
              <a:buFont typeface="Arial" charset="0"/>
              <a:buChar char="•"/>
            </a:pPr>
            <a:r>
              <a:rPr lang="en-US" sz="2100">
                <a:solidFill>
                  <a:srgbClr val="3E3E3E"/>
                </a:solidFill>
                <a:latin typeface="Arial" charset="0"/>
                <a:sym typeface="Helvetica" charset="0"/>
              </a:rPr>
              <a:t>Rich media integration </a:t>
            </a:r>
            <a:br>
              <a:rPr lang="en-US" sz="2100">
                <a:solidFill>
                  <a:srgbClr val="3E3E3E"/>
                </a:solidFill>
                <a:latin typeface="Arial" charset="0"/>
                <a:sym typeface="Helvetica" charset="0"/>
              </a:rPr>
            </a:br>
            <a:r>
              <a:rPr lang="en-US" sz="2100">
                <a:solidFill>
                  <a:srgbClr val="3E3E3E"/>
                </a:solidFill>
                <a:latin typeface="Arial" charset="0"/>
                <a:sym typeface="Helvetica" charset="0"/>
              </a:rPr>
              <a:t>&amp; controls</a:t>
            </a:r>
          </a:p>
          <a:p>
            <a:pPr>
              <a:spcBef>
                <a:spcPts val="1125"/>
              </a:spcBef>
              <a:buClr>
                <a:srgbClr val="4F68A7"/>
              </a:buClr>
              <a:buSzPct val="100000"/>
              <a:buFont typeface="Arial" charset="0"/>
              <a:buChar char="•"/>
            </a:pPr>
            <a:r>
              <a:rPr lang="en-US" sz="2100">
                <a:solidFill>
                  <a:srgbClr val="3E3E3E"/>
                </a:solidFill>
                <a:latin typeface="Arial" charset="0"/>
                <a:sym typeface="Helvetica" charset="0"/>
              </a:rPr>
              <a:t>Drag and drop page layouts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6484454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3" name="Title 7"/>
          <p:cNvSpPr>
            <a:spLocks noGrp="1"/>
          </p:cNvSpPr>
          <p:nvPr>
            <p:ph type="title"/>
          </p:nvPr>
        </p:nvSpPr>
        <p:spPr>
          <a:xfrm>
            <a:off x="357188" y="360536"/>
            <a:ext cx="8429625" cy="803672"/>
          </a:xfrm>
        </p:spPr>
        <p:txBody>
          <a:bodyPr/>
          <a:lstStyle/>
          <a:p>
            <a:r>
              <a:rPr lang="en-US">
                <a:latin typeface="Arial" charset="0"/>
              </a:rPr>
              <a:t>Editorial Workflows</a:t>
            </a:r>
          </a:p>
        </p:txBody>
      </p:sp>
      <p:pic>
        <p:nvPicPr>
          <p:cNvPr id="4" name="Picture 1"/>
          <p:cNvPicPr>
            <a:picLocks noChangeArrowheads="1"/>
          </p:cNvPicPr>
          <p:nvPr/>
        </p:nvPicPr>
        <p:blipFill>
          <a:blip r:embed="rId2"/>
          <a:srcRect/>
          <a:stretch>
            <a:fillRect/>
          </a:stretch>
        </p:blipFill>
        <p:spPr bwMode="auto">
          <a:xfrm>
            <a:off x="4625578" y="1337221"/>
            <a:ext cx="4438055" cy="2895451"/>
          </a:xfrm>
          <a:prstGeom prst="rect">
            <a:avLst/>
          </a:prstGeom>
          <a:noFill/>
          <a:ln w="9525" cap="flat">
            <a:noFill/>
            <a:miter lim="800000"/>
            <a:headEnd/>
            <a:tailEnd/>
          </a:ln>
          <a:effectLst>
            <a:outerShdw blurRad="292100" dist="139699" dir="2700000" algn="ctr" rotWithShape="0">
              <a:schemeClr val="bg2">
                <a:alpha val="64999"/>
              </a:schemeClr>
            </a:outerShdw>
          </a:effectLst>
        </p:spPr>
      </p:pic>
      <p:sp>
        <p:nvSpPr>
          <p:cNvPr id="33795" name="Rectangle 2"/>
          <p:cNvSpPr txBox="1">
            <a:spLocks noChangeArrowheads="1"/>
          </p:cNvSpPr>
          <p:nvPr/>
        </p:nvSpPr>
        <p:spPr bwMode="auto">
          <a:xfrm>
            <a:off x="339328" y="1178719"/>
            <a:ext cx="4071938" cy="273248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lIns="35715" tIns="35715" rIns="35715" bIns="35715"/>
          <a:lstStyle>
            <a:lvl1pPr marL="288925" indent="-276225"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spcBef>
                <a:spcPts val="1125"/>
              </a:spcBef>
              <a:buClr>
                <a:srgbClr val="4F68A7"/>
              </a:buClr>
              <a:buSzPct val="100000"/>
              <a:buFont typeface="Arial" charset="0"/>
              <a:buChar char="•"/>
            </a:pPr>
            <a:r>
              <a:rPr lang="en-US" sz="2100">
                <a:solidFill>
                  <a:schemeClr val="tx1"/>
                </a:solidFill>
                <a:latin typeface="Arial" charset="0"/>
                <a:sym typeface="Helvetica" charset="0"/>
              </a:rPr>
              <a:t>Content creator / editor workbench</a:t>
            </a:r>
          </a:p>
          <a:p>
            <a:pPr>
              <a:spcBef>
                <a:spcPts val="1125"/>
              </a:spcBef>
              <a:buClr>
                <a:srgbClr val="4F68A7"/>
              </a:buClr>
              <a:buSzPct val="100000"/>
              <a:buFont typeface="Arial" charset="0"/>
              <a:buChar char="•"/>
            </a:pPr>
            <a:r>
              <a:rPr lang="en-US" sz="2100">
                <a:solidFill>
                  <a:schemeClr val="tx1"/>
                </a:solidFill>
                <a:latin typeface="Arial" charset="0"/>
                <a:sym typeface="Helvetica" charset="0"/>
              </a:rPr>
              <a:t>Review, approval, publishing workflows</a:t>
            </a:r>
          </a:p>
          <a:p>
            <a:pPr>
              <a:spcBef>
                <a:spcPts val="1125"/>
              </a:spcBef>
              <a:buClr>
                <a:srgbClr val="4F68A7"/>
              </a:buClr>
              <a:buSzPct val="100000"/>
              <a:buFont typeface="Arial" charset="0"/>
              <a:buChar char="•"/>
            </a:pPr>
            <a:r>
              <a:rPr lang="en-US" sz="2100">
                <a:solidFill>
                  <a:schemeClr val="tx1"/>
                </a:solidFill>
                <a:latin typeface="Arial" charset="0"/>
                <a:sym typeface="Helvetica" charset="0"/>
              </a:rPr>
              <a:t>Change reviewing</a:t>
            </a:r>
          </a:p>
          <a:p>
            <a:pPr>
              <a:spcBef>
                <a:spcPts val="1125"/>
              </a:spcBef>
              <a:buClr>
                <a:srgbClr val="4F68A7"/>
              </a:buClr>
              <a:buSzPct val="100000"/>
              <a:buFont typeface="Arial" charset="0"/>
              <a:buChar char="•"/>
            </a:pPr>
            <a:r>
              <a:rPr lang="en-US" sz="2100">
                <a:solidFill>
                  <a:schemeClr val="tx1"/>
                </a:solidFill>
                <a:latin typeface="Arial" charset="0"/>
                <a:sym typeface="Helvetica" charset="0"/>
              </a:rPr>
              <a:t>Content versioning</a:t>
            </a:r>
          </a:p>
          <a:p>
            <a:pPr>
              <a:spcBef>
                <a:spcPts val="1125"/>
              </a:spcBef>
              <a:buClr>
                <a:srgbClr val="4F68A7"/>
              </a:buClr>
              <a:buSzPct val="100000"/>
              <a:buFont typeface="Arial" charset="0"/>
              <a:buChar char="•"/>
            </a:pPr>
            <a:r>
              <a:rPr lang="en-US" sz="2100">
                <a:solidFill>
                  <a:schemeClr val="tx1"/>
                </a:solidFill>
                <a:latin typeface="Arial" charset="0"/>
                <a:sym typeface="Helvetica" charset="0"/>
              </a:rPr>
              <a:t>Role-based interface &amp; permissions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0092020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7" name="Title 7"/>
          <p:cNvSpPr>
            <a:spLocks noGrp="1"/>
          </p:cNvSpPr>
          <p:nvPr>
            <p:ph type="title"/>
          </p:nvPr>
        </p:nvSpPr>
        <p:spPr>
          <a:xfrm>
            <a:off x="357188" y="360536"/>
            <a:ext cx="8429625" cy="803672"/>
          </a:xfrm>
        </p:spPr>
        <p:txBody>
          <a:bodyPr/>
          <a:lstStyle/>
          <a:p>
            <a:r>
              <a:rPr lang="en-US">
                <a:latin typeface="Arial" charset="0"/>
              </a:rPr>
              <a:t>Integrated Rich Media Management</a:t>
            </a:r>
          </a:p>
        </p:txBody>
      </p:sp>
      <p:pic>
        <p:nvPicPr>
          <p:cNvPr id="11" name="Picture 1"/>
          <p:cNvPicPr>
            <a:picLocks noChangeArrowheads="1"/>
          </p:cNvPicPr>
          <p:nvPr/>
        </p:nvPicPr>
        <p:blipFill>
          <a:blip r:embed="rId3"/>
          <a:srcRect/>
          <a:stretch>
            <a:fillRect/>
          </a:stretch>
        </p:blipFill>
        <p:spPr bwMode="auto">
          <a:xfrm>
            <a:off x="4622230" y="1660922"/>
            <a:ext cx="4396755" cy="2732484"/>
          </a:xfrm>
          <a:prstGeom prst="rect">
            <a:avLst/>
          </a:prstGeom>
          <a:noFill/>
          <a:ln w="9525" cap="flat">
            <a:noFill/>
            <a:miter lim="800000"/>
            <a:headEnd/>
            <a:tailEnd/>
          </a:ln>
          <a:effectLst>
            <a:outerShdw blurRad="292100" dist="139699" dir="2700000" algn="ctr" rotWithShape="0">
              <a:schemeClr val="bg2">
                <a:alpha val="64999"/>
              </a:schemeClr>
            </a:outerShdw>
          </a:effectLst>
        </p:spPr>
      </p:pic>
      <p:pic>
        <p:nvPicPr>
          <p:cNvPr id="75779" name="Picture 4" descr="Elephants Dream (2006) | demo.mediamosa.surfnet.nl.png"/>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81055" y="3161110"/>
            <a:ext cx="3562945" cy="290214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75780" name="Rectangle 2"/>
          <p:cNvSpPr txBox="1">
            <a:spLocks noChangeArrowheads="1"/>
          </p:cNvSpPr>
          <p:nvPr/>
        </p:nvSpPr>
        <p:spPr bwMode="auto">
          <a:xfrm>
            <a:off x="339328" y="1178719"/>
            <a:ext cx="4071938" cy="273248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lIns="35715" tIns="35715" rIns="35715" bIns="35715"/>
          <a:lstStyle>
            <a:lvl1pPr marL="288925" indent="-276225"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spcBef>
                <a:spcPts val="1406"/>
              </a:spcBef>
              <a:buClr>
                <a:srgbClr val="4F68A7"/>
              </a:buClr>
              <a:buSzPct val="100000"/>
              <a:buFont typeface="Arial" charset="0"/>
              <a:buChar char="•"/>
            </a:pPr>
            <a:r>
              <a:rPr lang="en-US" sz="2100">
                <a:solidFill>
                  <a:schemeClr val="tx1"/>
                </a:solidFill>
                <a:latin typeface="Arial" charset="0"/>
                <a:sym typeface="Helvetica" charset="0"/>
              </a:rPr>
              <a:t>An Acquia SaaS</a:t>
            </a:r>
            <a:br>
              <a:rPr lang="en-US" sz="2100">
                <a:solidFill>
                  <a:schemeClr val="tx1"/>
                </a:solidFill>
                <a:latin typeface="Arial" charset="0"/>
                <a:sym typeface="Helvetica" charset="0"/>
              </a:rPr>
            </a:br>
            <a:r>
              <a:rPr lang="en-US" sz="2100">
                <a:solidFill>
                  <a:schemeClr val="tx1"/>
                </a:solidFill>
                <a:latin typeface="Arial" charset="0"/>
                <a:sym typeface="Helvetica" charset="0"/>
              </a:rPr>
              <a:t>feature service</a:t>
            </a:r>
          </a:p>
          <a:p>
            <a:pPr>
              <a:spcBef>
                <a:spcPts val="1406"/>
              </a:spcBef>
              <a:buClr>
                <a:srgbClr val="4F68A7"/>
              </a:buClr>
              <a:buSzPct val="100000"/>
              <a:buFont typeface="Arial" charset="0"/>
              <a:buChar char="•"/>
            </a:pPr>
            <a:r>
              <a:rPr lang="en-US" sz="2100">
                <a:solidFill>
                  <a:schemeClr val="tx1"/>
                </a:solidFill>
                <a:latin typeface="Arial" charset="0"/>
                <a:sym typeface="Helvetica" charset="0"/>
              </a:rPr>
              <a:t>Centralized media repository for multi-site</a:t>
            </a:r>
          </a:p>
          <a:p>
            <a:pPr>
              <a:spcBef>
                <a:spcPts val="1406"/>
              </a:spcBef>
              <a:buClr>
                <a:srgbClr val="4F68A7"/>
              </a:buClr>
              <a:buSzPct val="100000"/>
              <a:buFont typeface="Arial" charset="0"/>
              <a:buChar char="•"/>
            </a:pPr>
            <a:r>
              <a:rPr lang="en-US" sz="2100">
                <a:solidFill>
                  <a:schemeClr val="tx1"/>
                </a:solidFill>
                <a:latin typeface="Arial" charset="0"/>
                <a:sym typeface="Helvetica" charset="0"/>
              </a:rPr>
              <a:t>Integrates directly into Drupal content / media UI</a:t>
            </a:r>
          </a:p>
          <a:p>
            <a:pPr>
              <a:spcBef>
                <a:spcPts val="1406"/>
              </a:spcBef>
              <a:buClr>
                <a:srgbClr val="4F68A7"/>
              </a:buClr>
              <a:buSzPct val="100000"/>
              <a:buFont typeface="Arial" charset="0"/>
              <a:buChar char="•"/>
            </a:pPr>
            <a:r>
              <a:rPr lang="en-US" sz="2100">
                <a:solidFill>
                  <a:schemeClr val="tx1"/>
                </a:solidFill>
                <a:latin typeface="Arial" charset="0"/>
                <a:sym typeface="Helvetica" charset="0"/>
              </a:rPr>
              <a:t>Tagging &amp; metadata</a:t>
            </a:r>
          </a:p>
          <a:p>
            <a:pPr>
              <a:spcBef>
                <a:spcPts val="1406"/>
              </a:spcBef>
              <a:buClr>
                <a:srgbClr val="4F68A7"/>
              </a:buClr>
              <a:buSzPct val="100000"/>
              <a:buFont typeface="Arial" charset="0"/>
              <a:buChar char="•"/>
            </a:pPr>
            <a:r>
              <a:rPr lang="en-US" sz="2100">
                <a:solidFill>
                  <a:schemeClr val="tx1"/>
                </a:solidFill>
                <a:latin typeface="Arial" charset="0"/>
                <a:sym typeface="Helvetica" charset="0"/>
              </a:rPr>
              <a:t>Searching &amp; previewing</a:t>
            </a:r>
          </a:p>
          <a:p>
            <a:pPr>
              <a:spcBef>
                <a:spcPts val="1406"/>
              </a:spcBef>
              <a:buClr>
                <a:srgbClr val="4F68A7"/>
              </a:buClr>
              <a:buSzPct val="100000"/>
              <a:buFont typeface="Arial" charset="0"/>
              <a:buChar char="•"/>
            </a:pPr>
            <a:r>
              <a:rPr lang="en-US" sz="2100">
                <a:solidFill>
                  <a:schemeClr val="tx1"/>
                </a:solidFill>
                <a:latin typeface="Arial" charset="0"/>
                <a:sym typeface="Helvetica" charset="0"/>
              </a:rPr>
              <a:t>Digital Rights Management</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3135196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1" name="Title 7"/>
          <p:cNvSpPr>
            <a:spLocks noGrp="1"/>
          </p:cNvSpPr>
          <p:nvPr>
            <p:ph type="title"/>
          </p:nvPr>
        </p:nvSpPr>
        <p:spPr>
          <a:xfrm>
            <a:off x="357188" y="360536"/>
            <a:ext cx="8429625" cy="803672"/>
          </a:xfrm>
        </p:spPr>
        <p:txBody>
          <a:bodyPr/>
          <a:lstStyle/>
          <a:p>
            <a:r>
              <a:rPr lang="en-US">
                <a:latin typeface="Arial" charset="0"/>
              </a:rPr>
              <a:t>Language Translation and Multi-Site</a:t>
            </a:r>
          </a:p>
        </p:txBody>
      </p:sp>
      <p:pic>
        <p:nvPicPr>
          <p:cNvPr id="76802" name="Picture 4" descr="LIngotek.pn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518422" y="1821656"/>
            <a:ext cx="4393406" cy="306288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76803" name="Rectangle 2"/>
          <p:cNvSpPr txBox="1">
            <a:spLocks noChangeArrowheads="1"/>
          </p:cNvSpPr>
          <p:nvPr/>
        </p:nvSpPr>
        <p:spPr bwMode="auto">
          <a:xfrm>
            <a:off x="339328" y="1178719"/>
            <a:ext cx="4071938" cy="273248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lIns="35715" tIns="35715" rIns="35715" bIns="35715"/>
          <a:lstStyle>
            <a:lvl1pPr marL="288925" indent="-276225" eaLnBrk="0" hangingPunct="0">
              <a:defRPr sz="4200">
                <a:solidFill>
                  <a:srgbClr val="000000"/>
                </a:solidFill>
                <a:latin typeface="Gill Sans" charset="0"/>
                <a:ea typeface="ヒラギノ角ゴ ProN W3" charset="0"/>
                <a:cs typeface="ヒラギノ角ゴ ProN W3" charset="0"/>
                <a:sym typeface="Gill Sans" charset="0"/>
              </a:defRPr>
            </a:lvl1pPr>
            <a:lvl2pPr marL="692150" indent="-242888"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spcBef>
                <a:spcPts val="281"/>
              </a:spcBef>
              <a:spcAft>
                <a:spcPts val="422"/>
              </a:spcAft>
              <a:buClr>
                <a:srgbClr val="2771AF"/>
              </a:buClr>
              <a:buSzPct val="100000"/>
              <a:buFont typeface="Arial" charset="0"/>
              <a:buChar char="•"/>
            </a:pPr>
            <a:r>
              <a:rPr lang="en-US" sz="2100" dirty="0">
                <a:solidFill>
                  <a:schemeClr val="tx1"/>
                </a:solidFill>
                <a:latin typeface="Arial" charset="0"/>
                <a:sym typeface="Helvetica" charset="0"/>
              </a:rPr>
              <a:t>Multilingual content</a:t>
            </a:r>
          </a:p>
          <a:p>
            <a:pPr lvl="1">
              <a:spcBef>
                <a:spcPts val="281"/>
              </a:spcBef>
              <a:buSzPct val="100000"/>
              <a:buFont typeface="Lucida Grande" charset="0"/>
              <a:buChar char="-"/>
            </a:pPr>
            <a:r>
              <a:rPr lang="en-US" sz="1800" dirty="0">
                <a:solidFill>
                  <a:schemeClr val="tx1"/>
                </a:solidFill>
                <a:latin typeface="Arial" charset="0"/>
                <a:sym typeface="Helvetica" charset="0"/>
              </a:rPr>
              <a:t>Support for handling text content, fields, variables, UGC, … </a:t>
            </a:r>
          </a:p>
          <a:p>
            <a:pPr lvl="1">
              <a:spcBef>
                <a:spcPts val="281"/>
              </a:spcBef>
              <a:buSzPct val="100000"/>
              <a:buFont typeface="Lucida Grande" charset="0"/>
              <a:buChar char="-"/>
            </a:pPr>
            <a:r>
              <a:rPr lang="en-US" sz="1800" dirty="0">
                <a:solidFill>
                  <a:schemeClr val="tx1"/>
                </a:solidFill>
                <a:latin typeface="Arial" charset="0"/>
                <a:sym typeface="Helvetica" charset="0"/>
              </a:rPr>
              <a:t>Language translation workflow</a:t>
            </a:r>
          </a:p>
          <a:p>
            <a:pPr>
              <a:spcBef>
                <a:spcPts val="1125"/>
              </a:spcBef>
              <a:buClr>
                <a:srgbClr val="2771AF"/>
              </a:buClr>
              <a:buSzPct val="100000"/>
              <a:buFont typeface="Arial" charset="0"/>
              <a:buChar char="•"/>
            </a:pPr>
            <a:r>
              <a:rPr lang="en-US" sz="2100" dirty="0">
                <a:solidFill>
                  <a:schemeClr val="tx1"/>
                </a:solidFill>
                <a:latin typeface="Arial" charset="0"/>
                <a:sym typeface="Helvetica" charset="0"/>
              </a:rPr>
              <a:t>Localized Drupal UX</a:t>
            </a:r>
          </a:p>
          <a:p>
            <a:pPr lvl="1">
              <a:spcBef>
                <a:spcPts val="281"/>
              </a:spcBef>
              <a:buSzPct val="100000"/>
              <a:buFont typeface="Lucida Grande" charset="0"/>
              <a:buChar char="-"/>
            </a:pPr>
            <a:r>
              <a:rPr lang="en-US" sz="1800" dirty="0">
                <a:solidFill>
                  <a:schemeClr val="tx1"/>
                </a:solidFill>
                <a:latin typeface="Arial" charset="0"/>
                <a:sym typeface="Helvetica" charset="0"/>
              </a:rPr>
              <a:t>Core, custom code</a:t>
            </a:r>
          </a:p>
          <a:p>
            <a:pPr>
              <a:spcBef>
                <a:spcPts val="1125"/>
              </a:spcBef>
              <a:buClr>
                <a:srgbClr val="2771AF"/>
              </a:buClr>
              <a:buSzPct val="100000"/>
              <a:buFont typeface="Arial" charset="0"/>
              <a:buChar char="•"/>
            </a:pPr>
            <a:r>
              <a:rPr lang="en-US" sz="2100" dirty="0">
                <a:solidFill>
                  <a:schemeClr val="tx1"/>
                </a:solidFill>
                <a:latin typeface="Arial" charset="0"/>
                <a:sym typeface="Helvetica" charset="0"/>
              </a:rPr>
              <a:t>Core Drupal, or </a:t>
            </a:r>
            <a:r>
              <a:rPr lang="en-US" sz="2100" dirty="0" err="1">
                <a:solidFill>
                  <a:schemeClr val="tx1"/>
                </a:solidFill>
                <a:latin typeface="Arial" charset="0"/>
                <a:sym typeface="Helvetica" charset="0"/>
              </a:rPr>
              <a:t>Lingotek</a:t>
            </a:r>
            <a:endParaRPr lang="en-US" sz="2100" dirty="0">
              <a:solidFill>
                <a:schemeClr val="tx1"/>
              </a:solidFill>
              <a:latin typeface="Arial" charset="0"/>
              <a:sym typeface="Helvetica" charset="0"/>
            </a:endParaRPr>
          </a:p>
          <a:p>
            <a:pPr>
              <a:spcBef>
                <a:spcPts val="1125"/>
              </a:spcBef>
              <a:buClr>
                <a:srgbClr val="2771AF"/>
              </a:buClr>
              <a:buSzPct val="100000"/>
              <a:buFont typeface="Arial" charset="0"/>
              <a:buChar char="•"/>
            </a:pPr>
            <a:r>
              <a:rPr lang="en-US" sz="2100" dirty="0">
                <a:solidFill>
                  <a:schemeClr val="tx1"/>
                </a:solidFill>
                <a:latin typeface="Arial" charset="0"/>
                <a:sym typeface="Helvetica" charset="0"/>
              </a:rPr>
              <a:t>Single site and multisite</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2202986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3" name="Title 7"/>
          <p:cNvSpPr>
            <a:spLocks noGrp="1"/>
          </p:cNvSpPr>
          <p:nvPr>
            <p:ph type="title"/>
          </p:nvPr>
        </p:nvSpPr>
        <p:spPr>
          <a:xfrm>
            <a:off x="357188" y="360536"/>
            <a:ext cx="8429625" cy="803672"/>
          </a:xfrm>
        </p:spPr>
        <p:txBody>
          <a:bodyPr/>
          <a:lstStyle/>
          <a:p>
            <a:r>
              <a:rPr lang="en-US">
                <a:latin typeface="Arial" charset="0"/>
              </a:rPr>
              <a:t>Analytics and Reporting</a:t>
            </a:r>
          </a:p>
        </p:txBody>
      </p:sp>
      <p:pic>
        <p:nvPicPr>
          <p:cNvPr id="12" name="Picture 1"/>
          <p:cNvPicPr>
            <a:picLocks noChangeArrowheads="1"/>
          </p:cNvPicPr>
          <p:nvPr/>
        </p:nvPicPr>
        <p:blipFill>
          <a:blip r:embed="rId3"/>
          <a:srcRect/>
          <a:stretch>
            <a:fillRect/>
          </a:stretch>
        </p:blipFill>
        <p:spPr bwMode="auto">
          <a:xfrm>
            <a:off x="4893469" y="1071563"/>
            <a:ext cx="3429000" cy="3281660"/>
          </a:xfrm>
          <a:prstGeom prst="rect">
            <a:avLst/>
          </a:prstGeom>
          <a:noFill/>
          <a:ln w="9525" cap="flat">
            <a:noFill/>
            <a:miter lim="800000"/>
            <a:headEnd/>
            <a:tailEnd/>
          </a:ln>
          <a:effectLst>
            <a:outerShdw blurRad="292100" dist="139699" dir="2700000" algn="ctr" rotWithShape="0">
              <a:schemeClr val="bg2">
                <a:alpha val="64999"/>
              </a:schemeClr>
            </a:outerShdw>
          </a:effectLst>
        </p:spPr>
      </p:pic>
      <p:pic>
        <p:nvPicPr>
          <p:cNvPr id="13" name="Picture 2"/>
          <p:cNvPicPr>
            <a:picLocks noChangeArrowheads="1"/>
          </p:cNvPicPr>
          <p:nvPr/>
        </p:nvPicPr>
        <p:blipFill>
          <a:blip r:embed="rId4"/>
          <a:srcRect r="3238"/>
          <a:stretch>
            <a:fillRect/>
          </a:stretch>
        </p:blipFill>
        <p:spPr bwMode="auto">
          <a:xfrm>
            <a:off x="5866804" y="2594075"/>
            <a:ext cx="3098602" cy="2624212"/>
          </a:xfrm>
          <a:prstGeom prst="rect">
            <a:avLst/>
          </a:prstGeom>
          <a:noFill/>
          <a:ln w="9525" cap="flat">
            <a:noFill/>
            <a:miter lim="800000"/>
            <a:headEnd/>
            <a:tailEnd/>
          </a:ln>
          <a:effectLst>
            <a:outerShdw blurRad="292100" dist="139699" dir="2700000" algn="ctr" rotWithShape="0">
              <a:schemeClr val="bg2">
                <a:alpha val="64999"/>
              </a:schemeClr>
            </a:outerShdw>
          </a:effectLst>
        </p:spPr>
      </p:pic>
      <p:grpSp>
        <p:nvGrpSpPr>
          <p:cNvPr id="74756" name="Group 7"/>
          <p:cNvGrpSpPr>
            <a:grpSpLocks/>
          </p:cNvGrpSpPr>
          <p:nvPr/>
        </p:nvGrpSpPr>
        <p:grpSpPr bwMode="auto">
          <a:xfrm>
            <a:off x="4143375" y="3804047"/>
            <a:ext cx="4152305" cy="2250281"/>
            <a:chOff x="0" y="0"/>
            <a:chExt cx="3720" cy="2016"/>
          </a:xfrm>
        </p:grpSpPr>
        <p:grpSp>
          <p:nvGrpSpPr>
            <p:cNvPr id="74758" name="Group 5"/>
            <p:cNvGrpSpPr>
              <a:grpSpLocks/>
            </p:cNvGrpSpPr>
            <p:nvPr/>
          </p:nvGrpSpPr>
          <p:grpSpPr bwMode="auto">
            <a:xfrm>
              <a:off x="0" y="0"/>
              <a:ext cx="3720" cy="2016"/>
              <a:chOff x="0" y="0"/>
              <a:chExt cx="3720" cy="2016"/>
            </a:xfrm>
          </p:grpSpPr>
          <p:pic>
            <p:nvPicPr>
              <p:cNvPr id="17" name="Picture 3"/>
              <p:cNvPicPr>
                <a:picLocks noChangeArrowheads="1"/>
              </p:cNvPicPr>
              <p:nvPr/>
            </p:nvPicPr>
            <p:blipFill>
              <a:blip r:embed="rId5"/>
              <a:srcRect/>
              <a:stretch>
                <a:fillRect/>
              </a:stretch>
            </p:blipFill>
            <p:spPr bwMode="auto">
              <a:xfrm>
                <a:off x="0" y="0"/>
                <a:ext cx="3720" cy="2016"/>
              </a:xfrm>
              <a:prstGeom prst="rect">
                <a:avLst/>
              </a:prstGeom>
              <a:noFill/>
              <a:ln w="9525" cap="flat">
                <a:noFill/>
                <a:miter lim="800000"/>
                <a:headEnd/>
                <a:tailEnd/>
              </a:ln>
              <a:effectLst>
                <a:outerShdw blurRad="292100" dist="139699" dir="2700000" algn="ctr" rotWithShape="0">
                  <a:schemeClr val="bg2">
                    <a:alpha val="64999"/>
                  </a:schemeClr>
                </a:outerShdw>
              </a:effectLst>
            </p:spPr>
          </p:pic>
          <p:sp>
            <p:nvSpPr>
              <p:cNvPr id="74761" name="Rectangle 4"/>
              <p:cNvSpPr>
                <a:spLocks/>
              </p:cNvSpPr>
              <p:nvPr/>
            </p:nvSpPr>
            <p:spPr bwMode="auto">
              <a:xfrm>
                <a:off x="6" y="258"/>
                <a:ext cx="1084" cy="86"/>
              </a:xfrm>
              <a:prstGeom prst="rect">
                <a:avLst/>
              </a:prstGeom>
              <a:solidFill>
                <a:srgbClr val="003157"/>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lIns="0" tIns="0" rIns="0" bIns="0"/>
              <a:lstStyle/>
              <a:p>
                <a:endParaRPr lang="en-US"/>
              </a:p>
            </p:txBody>
          </p:sp>
        </p:grpSp>
        <p:sp>
          <p:nvSpPr>
            <p:cNvPr id="74759" name="Rectangle 6"/>
            <p:cNvSpPr>
              <a:spLocks/>
            </p:cNvSpPr>
            <p:nvPr/>
          </p:nvSpPr>
          <p:spPr bwMode="auto">
            <a:xfrm>
              <a:off x="101" y="637"/>
              <a:ext cx="2182" cy="121"/>
            </a:xfrm>
            <a:prstGeom prst="rect">
              <a:avLst/>
            </a:prstGeom>
            <a:solidFill>
              <a:srgbClr val="FEFFFE"/>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lIns="0" tIns="0" rIns="0" bIns="0"/>
            <a:lstStyle/>
            <a:p>
              <a:endParaRPr lang="en-US"/>
            </a:p>
          </p:txBody>
        </p:sp>
      </p:grpSp>
      <p:sp>
        <p:nvSpPr>
          <p:cNvPr id="74757" name="Rectangle 2"/>
          <p:cNvSpPr txBox="1">
            <a:spLocks noChangeArrowheads="1"/>
          </p:cNvSpPr>
          <p:nvPr/>
        </p:nvSpPr>
        <p:spPr bwMode="auto">
          <a:xfrm>
            <a:off x="339328" y="1178719"/>
            <a:ext cx="4071938" cy="273248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lIns="35715" tIns="35715" rIns="35715" bIns="35715"/>
          <a:lstStyle>
            <a:lvl1pPr marL="288925" indent="-276225"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spcBef>
                <a:spcPts val="1125"/>
              </a:spcBef>
              <a:buClr>
                <a:srgbClr val="4F68A7"/>
              </a:buClr>
              <a:buSzPct val="100000"/>
              <a:buFont typeface="Arial" charset="0"/>
              <a:buChar char="•"/>
            </a:pPr>
            <a:r>
              <a:rPr lang="en-US" sz="2100">
                <a:solidFill>
                  <a:schemeClr val="tx1"/>
                </a:solidFill>
                <a:latin typeface="Arial" charset="0"/>
                <a:sym typeface="Helvetica" charset="0"/>
              </a:rPr>
              <a:t>Analytics agnostic - web, marketing &amp; social </a:t>
            </a:r>
          </a:p>
          <a:p>
            <a:pPr>
              <a:spcBef>
                <a:spcPts val="1125"/>
              </a:spcBef>
              <a:buClr>
                <a:srgbClr val="4F68A7"/>
              </a:buClr>
              <a:buSzPct val="100000"/>
              <a:buFont typeface="Arial" charset="0"/>
              <a:buChar char="•"/>
            </a:pPr>
            <a:r>
              <a:rPr lang="en-US" sz="2100">
                <a:solidFill>
                  <a:schemeClr val="tx1"/>
                </a:solidFill>
                <a:latin typeface="Arial" charset="0"/>
                <a:sym typeface="Helvetica" charset="0"/>
              </a:rPr>
              <a:t>Marketing automation agnostic</a:t>
            </a:r>
          </a:p>
          <a:p>
            <a:pPr>
              <a:spcBef>
                <a:spcPts val="1125"/>
              </a:spcBef>
              <a:buClr>
                <a:srgbClr val="4F68A7"/>
              </a:buClr>
              <a:buSzPct val="100000"/>
              <a:buFont typeface="Arial" charset="0"/>
              <a:buChar char="•"/>
            </a:pPr>
            <a:r>
              <a:rPr lang="en-US" sz="2100">
                <a:solidFill>
                  <a:schemeClr val="tx1"/>
                </a:solidFill>
                <a:latin typeface="Arial" charset="0"/>
                <a:sym typeface="Helvetica" charset="0"/>
              </a:rPr>
              <a:t>User / role-based data</a:t>
            </a:r>
          </a:p>
          <a:p>
            <a:pPr>
              <a:spcBef>
                <a:spcPts val="1125"/>
              </a:spcBef>
              <a:buClr>
                <a:srgbClr val="4F68A7"/>
              </a:buClr>
              <a:buSzPct val="100000"/>
              <a:buFont typeface="Arial" charset="0"/>
              <a:buChar char="•"/>
            </a:pPr>
            <a:r>
              <a:rPr lang="en-US" sz="2100">
                <a:solidFill>
                  <a:schemeClr val="tx1"/>
                </a:solidFill>
                <a:latin typeface="Arial" charset="0"/>
                <a:sym typeface="Helvetica" charset="0"/>
              </a:rPr>
              <a:t>Point and click webforms for landing pages</a:t>
            </a:r>
          </a:p>
          <a:p>
            <a:pPr>
              <a:spcBef>
                <a:spcPts val="1125"/>
              </a:spcBef>
              <a:buClr>
                <a:srgbClr val="4F68A7"/>
              </a:buClr>
              <a:buSzPct val="100000"/>
              <a:buFont typeface="Arial" charset="0"/>
              <a:buChar char="•"/>
            </a:pPr>
            <a:r>
              <a:rPr lang="en-US" sz="2100">
                <a:solidFill>
                  <a:schemeClr val="tx1"/>
                </a:solidFill>
                <a:latin typeface="Arial" charset="0"/>
                <a:sym typeface="Helvetica" charset="0"/>
              </a:rPr>
              <a:t>Search/solr integration</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4673170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atin typeface="Helvetica" pitchFamily="1" charset="0"/>
                <a:ea typeface="ヒラギノ角ゴ ProN W6" pitchFamily="1" charset="-128"/>
                <a:cs typeface="ヒラギノ角ゴ ProN W6" pitchFamily="1" charset="-128"/>
              </a:rPr>
              <a:t>Drupal is Changing the Web</a:t>
            </a:r>
          </a:p>
        </p:txBody>
      </p:sp>
      <p:sp>
        <p:nvSpPr>
          <p:cNvPr id="25603" name="TextBox 5"/>
          <p:cNvSpPr txBox="1">
            <a:spLocks noChangeArrowheads="1"/>
          </p:cNvSpPr>
          <p:nvPr/>
        </p:nvSpPr>
        <p:spPr bwMode="auto">
          <a:xfrm>
            <a:off x="2322513" y="1528763"/>
            <a:ext cx="6624637" cy="454025"/>
          </a:xfrm>
          <a:prstGeom prst="rect">
            <a:avLst/>
          </a:prstGeom>
          <a:noFill/>
          <a:ln w="9525">
            <a:noFill/>
            <a:miter lim="800000"/>
            <a:headEnd/>
            <a:tailEnd/>
          </a:ln>
        </p:spPr>
        <p:txBody>
          <a:bodyPr wrap="none" lIns="64291" tIns="32146" rIns="64291" bIns="32146">
            <a:prstTxWarp prst="textNoShape">
              <a:avLst/>
            </a:prstTxWarp>
            <a:spAutoFit/>
          </a:bodyPr>
          <a:lstStyle/>
          <a:p>
            <a:pPr algn="l">
              <a:spcAft>
                <a:spcPts val="425"/>
              </a:spcAft>
            </a:pPr>
            <a:r>
              <a:rPr lang="en-US" sz="2500" dirty="0">
                <a:solidFill>
                  <a:schemeClr val="accent2"/>
                </a:solidFill>
                <a:latin typeface="Helvetica" pitchFamily="1" charset="0"/>
                <a:ea typeface="Helvetica" pitchFamily="1" charset="0"/>
                <a:cs typeface="Helvetica" pitchFamily="1" charset="0"/>
              </a:rPr>
              <a:t>Open source, social publishing phenomenon.</a:t>
            </a:r>
          </a:p>
        </p:txBody>
      </p:sp>
      <p:sp>
        <p:nvSpPr>
          <p:cNvPr id="25604" name="TextBox 6"/>
          <p:cNvSpPr txBox="1">
            <a:spLocks noChangeArrowheads="1"/>
          </p:cNvSpPr>
          <p:nvPr/>
        </p:nvSpPr>
        <p:spPr bwMode="auto">
          <a:xfrm>
            <a:off x="2032000" y="2571750"/>
            <a:ext cx="6460271" cy="1820016"/>
          </a:xfrm>
          <a:prstGeom prst="rect">
            <a:avLst/>
          </a:prstGeom>
          <a:noFill/>
          <a:ln w="9525">
            <a:noFill/>
            <a:miter lim="800000"/>
            <a:headEnd/>
            <a:tailEnd/>
          </a:ln>
        </p:spPr>
        <p:txBody>
          <a:bodyPr wrap="none" lIns="64291" tIns="32146" rIns="64291" bIns="32146">
            <a:prstTxWarp prst="textNoShape">
              <a:avLst/>
            </a:prstTxWarp>
            <a:spAutoFit/>
          </a:bodyPr>
          <a:lstStyle/>
          <a:p>
            <a:pPr algn="l">
              <a:spcAft>
                <a:spcPts val="1263"/>
              </a:spcAft>
            </a:pPr>
            <a:r>
              <a:rPr lang="en-US" sz="3100" dirty="0">
                <a:solidFill>
                  <a:schemeClr val="bg2"/>
                </a:solidFill>
                <a:latin typeface="Helvetica" pitchFamily="1" charset="0"/>
                <a:ea typeface="Helvetica" pitchFamily="1" charset="0"/>
                <a:cs typeface="Helvetica" pitchFamily="1" charset="0"/>
              </a:rPr>
              <a:t>Market Size </a:t>
            </a:r>
            <a:r>
              <a:rPr lang="en-US" sz="3100" dirty="0">
                <a:solidFill>
                  <a:srgbClr val="D47912"/>
                </a:solidFill>
                <a:latin typeface="Helvetica" pitchFamily="1" charset="0"/>
                <a:ea typeface="Helvetica" pitchFamily="1" charset="0"/>
                <a:cs typeface="Helvetica" pitchFamily="1" charset="0"/>
              </a:rPr>
              <a:t>[ </a:t>
            </a:r>
            <a:r>
              <a:rPr lang="en-US" sz="3100" dirty="0">
                <a:solidFill>
                  <a:schemeClr val="bg2"/>
                </a:solidFill>
                <a:latin typeface="Helvetica" pitchFamily="1" charset="0"/>
                <a:ea typeface="Helvetica" pitchFamily="1" charset="0"/>
                <a:cs typeface="Helvetica" pitchFamily="1" charset="0"/>
              </a:rPr>
              <a:t>2</a:t>
            </a:r>
            <a:r>
              <a:rPr lang="en-US" sz="3100" dirty="0" smtClean="0">
                <a:solidFill>
                  <a:schemeClr val="bg2"/>
                </a:solidFill>
                <a:latin typeface="Helvetica" pitchFamily="1" charset="0"/>
                <a:ea typeface="Helvetica" pitchFamily="1" charset="0"/>
                <a:cs typeface="Helvetica" pitchFamily="1" charset="0"/>
              </a:rPr>
              <a:t>,000,000</a:t>
            </a:r>
            <a:r>
              <a:rPr lang="en-US" sz="3100" dirty="0">
                <a:solidFill>
                  <a:schemeClr val="bg2"/>
                </a:solidFill>
                <a:latin typeface="Helvetica" pitchFamily="1" charset="0"/>
                <a:ea typeface="Helvetica" pitchFamily="1" charset="0"/>
                <a:cs typeface="Helvetica" pitchFamily="1" charset="0"/>
              </a:rPr>
              <a:t>+ sites </a:t>
            </a:r>
            <a:r>
              <a:rPr lang="en-US" sz="3100" dirty="0">
                <a:solidFill>
                  <a:srgbClr val="D47912"/>
                </a:solidFill>
                <a:latin typeface="Helvetica" pitchFamily="1" charset="0"/>
                <a:ea typeface="Helvetica" pitchFamily="1" charset="0"/>
                <a:cs typeface="Helvetica" pitchFamily="1" charset="0"/>
              </a:rPr>
              <a:t>]</a:t>
            </a:r>
          </a:p>
          <a:p>
            <a:pPr algn="l">
              <a:spcAft>
                <a:spcPts val="1263"/>
              </a:spcAft>
            </a:pPr>
            <a:r>
              <a:rPr lang="en-US" sz="3100" dirty="0">
                <a:solidFill>
                  <a:schemeClr val="bg2"/>
                </a:solidFill>
                <a:latin typeface="Helvetica" pitchFamily="1" charset="0"/>
                <a:ea typeface="Helvetica" pitchFamily="1" charset="0"/>
                <a:cs typeface="Helvetica" pitchFamily="1" charset="0"/>
              </a:rPr>
              <a:t>Innovation </a:t>
            </a:r>
            <a:r>
              <a:rPr lang="en-US" sz="3100" dirty="0">
                <a:solidFill>
                  <a:srgbClr val="D47912"/>
                </a:solidFill>
                <a:latin typeface="Helvetica" pitchFamily="1" charset="0"/>
                <a:ea typeface="Helvetica" pitchFamily="1" charset="0"/>
                <a:cs typeface="Helvetica" pitchFamily="1" charset="0"/>
              </a:rPr>
              <a:t>[ </a:t>
            </a:r>
            <a:r>
              <a:rPr lang="en-US" sz="3100" dirty="0" smtClean="0">
                <a:solidFill>
                  <a:schemeClr val="bg2"/>
                </a:solidFill>
                <a:latin typeface="Helvetica" pitchFamily="1" charset="0"/>
                <a:ea typeface="Helvetica" pitchFamily="1" charset="0"/>
                <a:cs typeface="Helvetica" pitchFamily="1" charset="0"/>
              </a:rPr>
              <a:t>18,000</a:t>
            </a:r>
            <a:r>
              <a:rPr lang="en-US" sz="3100" dirty="0">
                <a:solidFill>
                  <a:schemeClr val="bg2"/>
                </a:solidFill>
                <a:latin typeface="Helvetica" pitchFamily="1" charset="0"/>
                <a:ea typeface="Helvetica" pitchFamily="1" charset="0"/>
                <a:cs typeface="Helvetica" pitchFamily="1" charset="0"/>
              </a:rPr>
              <a:t>+ modules </a:t>
            </a:r>
            <a:r>
              <a:rPr lang="en-US" sz="3100" dirty="0">
                <a:solidFill>
                  <a:srgbClr val="D47912"/>
                </a:solidFill>
                <a:latin typeface="Helvetica" pitchFamily="1" charset="0"/>
                <a:ea typeface="Helvetica" pitchFamily="1" charset="0"/>
                <a:cs typeface="Helvetica" pitchFamily="1" charset="0"/>
              </a:rPr>
              <a:t>]</a:t>
            </a:r>
          </a:p>
          <a:p>
            <a:pPr algn="l">
              <a:spcAft>
                <a:spcPts val="1263"/>
              </a:spcAft>
            </a:pPr>
            <a:r>
              <a:rPr lang="en-US" sz="3100" dirty="0">
                <a:solidFill>
                  <a:schemeClr val="bg2"/>
                </a:solidFill>
                <a:latin typeface="Helvetica" pitchFamily="1" charset="0"/>
                <a:ea typeface="Helvetica" pitchFamily="1" charset="0"/>
                <a:cs typeface="Helvetica" pitchFamily="1" charset="0"/>
              </a:rPr>
              <a:t>Community </a:t>
            </a:r>
            <a:r>
              <a:rPr lang="en-US" sz="3100" dirty="0">
                <a:solidFill>
                  <a:srgbClr val="D47912"/>
                </a:solidFill>
                <a:latin typeface="Helvetica" pitchFamily="1" charset="0"/>
                <a:ea typeface="Helvetica" pitchFamily="1" charset="0"/>
                <a:cs typeface="Helvetica" pitchFamily="1" charset="0"/>
              </a:rPr>
              <a:t>[ </a:t>
            </a:r>
            <a:r>
              <a:rPr lang="en-US" sz="3100" dirty="0" smtClean="0">
                <a:solidFill>
                  <a:schemeClr val="bg2"/>
                </a:solidFill>
                <a:latin typeface="Helvetica" pitchFamily="1" charset="0"/>
                <a:ea typeface="Helvetica" pitchFamily="1" charset="0"/>
                <a:cs typeface="Helvetica" pitchFamily="1" charset="0"/>
              </a:rPr>
              <a:t>1,000,000</a:t>
            </a:r>
            <a:r>
              <a:rPr lang="en-US" sz="3100" dirty="0">
                <a:solidFill>
                  <a:schemeClr val="bg2"/>
                </a:solidFill>
                <a:latin typeface="Helvetica" pitchFamily="1" charset="0"/>
                <a:ea typeface="Helvetica" pitchFamily="1" charset="0"/>
                <a:cs typeface="Helvetica" pitchFamily="1" charset="0"/>
              </a:rPr>
              <a:t>+ members </a:t>
            </a:r>
            <a:r>
              <a:rPr lang="en-US" sz="3100" dirty="0" smtClean="0">
                <a:solidFill>
                  <a:srgbClr val="D47912"/>
                </a:solidFill>
                <a:latin typeface="Helvetica" pitchFamily="1" charset="0"/>
                <a:ea typeface="Helvetica" pitchFamily="1" charset="0"/>
                <a:cs typeface="Helvetica" pitchFamily="1" charset="0"/>
              </a:rPr>
              <a:t>]</a:t>
            </a:r>
          </a:p>
        </p:txBody>
      </p:sp>
      <p:grpSp>
        <p:nvGrpSpPr>
          <p:cNvPr id="2" name="Group 1"/>
          <p:cNvGrpSpPr>
            <a:grpSpLocks/>
          </p:cNvGrpSpPr>
          <p:nvPr/>
        </p:nvGrpSpPr>
        <p:grpSpPr bwMode="auto">
          <a:xfrm>
            <a:off x="4732338" y="4929188"/>
            <a:ext cx="3687762" cy="796925"/>
            <a:chOff x="6731000" y="6248400"/>
            <a:chExt cx="5244364" cy="1134924"/>
          </a:xfrm>
        </p:grpSpPr>
        <p:sp>
          <p:nvSpPr>
            <p:cNvPr id="25615" name="TextBox 7"/>
            <p:cNvSpPr txBox="1">
              <a:spLocks noChangeArrowheads="1"/>
            </p:cNvSpPr>
            <p:nvPr/>
          </p:nvSpPr>
          <p:spPr bwMode="auto">
            <a:xfrm>
              <a:off x="6731000" y="6248400"/>
              <a:ext cx="5244364" cy="744697"/>
            </a:xfrm>
            <a:prstGeom prst="rect">
              <a:avLst/>
            </a:prstGeom>
            <a:noFill/>
            <a:ln w="9525">
              <a:noFill/>
              <a:miter lim="800000"/>
              <a:headEnd/>
              <a:tailEnd/>
            </a:ln>
          </p:spPr>
          <p:txBody>
            <a:bodyPr wrap="none">
              <a:prstTxWarp prst="textNoShape">
                <a:avLst/>
              </a:prstTxWarp>
              <a:spAutoFit/>
            </a:bodyPr>
            <a:lstStyle/>
            <a:p>
              <a:pPr algn="l"/>
              <a:r>
                <a:rPr lang="ja-JP" altLang="en-US" sz="1400">
                  <a:solidFill>
                    <a:schemeClr val="tx2"/>
                  </a:solidFill>
                  <a:latin typeface="Helvetica" pitchFamily="1" charset="0"/>
                  <a:ea typeface="Helvetica" pitchFamily="1" charset="0"/>
                  <a:cs typeface="Helvetica" pitchFamily="1" charset="0"/>
                </a:rPr>
                <a:t>“</a:t>
              </a:r>
              <a:r>
                <a:rPr lang="en-US" altLang="ja-JP" sz="1400">
                  <a:solidFill>
                    <a:schemeClr val="tx2"/>
                  </a:solidFill>
                  <a:latin typeface="Helvetica" pitchFamily="1" charset="0"/>
                  <a:ea typeface="Helvetica" pitchFamily="1" charset="0"/>
                  <a:cs typeface="Helvetica" pitchFamily="1" charset="0"/>
                </a:rPr>
                <a:t>… is as much a Social Software platform</a:t>
              </a:r>
              <a:br>
                <a:rPr lang="en-US" altLang="ja-JP" sz="1400">
                  <a:solidFill>
                    <a:schemeClr val="tx2"/>
                  </a:solidFill>
                  <a:latin typeface="Helvetica" pitchFamily="1" charset="0"/>
                  <a:ea typeface="Helvetica" pitchFamily="1" charset="0"/>
                  <a:cs typeface="Helvetica" pitchFamily="1" charset="0"/>
                </a:rPr>
              </a:br>
              <a:r>
                <a:rPr lang="en-US" altLang="ja-JP" sz="1400">
                  <a:solidFill>
                    <a:schemeClr val="tx2"/>
                  </a:solidFill>
                  <a:latin typeface="Helvetica" pitchFamily="1" charset="0"/>
                  <a:ea typeface="Helvetica" pitchFamily="1" charset="0"/>
                  <a:cs typeface="Helvetica" pitchFamily="1" charset="0"/>
                </a:rPr>
                <a:t>as it is a web content management system.</a:t>
              </a:r>
              <a:r>
                <a:rPr lang="ja-JP" altLang="en-US" sz="1400">
                  <a:solidFill>
                    <a:schemeClr val="tx2"/>
                  </a:solidFill>
                  <a:latin typeface="Helvetica" pitchFamily="1" charset="0"/>
                  <a:ea typeface="Helvetica" pitchFamily="1" charset="0"/>
                  <a:cs typeface="Helvetica" pitchFamily="1" charset="0"/>
                </a:rPr>
                <a:t>”</a:t>
              </a:r>
              <a:r>
                <a:rPr lang="en-US" altLang="ja-JP" sz="1400">
                  <a:solidFill>
                    <a:schemeClr val="tx2"/>
                  </a:solidFill>
                  <a:latin typeface="Helvetica" pitchFamily="1" charset="0"/>
                  <a:ea typeface="Helvetica" pitchFamily="1" charset="0"/>
                  <a:cs typeface="Helvetica" pitchFamily="1" charset="0"/>
                </a:rPr>
                <a:t> </a:t>
              </a:r>
              <a:endParaRPr lang="en-US" sz="1400">
                <a:solidFill>
                  <a:schemeClr val="tx2"/>
                </a:solidFill>
                <a:latin typeface="Helvetica" pitchFamily="1" charset="0"/>
                <a:ea typeface="Helvetica" pitchFamily="1" charset="0"/>
                <a:cs typeface="Helvetica" pitchFamily="1" charset="0"/>
              </a:endParaRPr>
            </a:p>
          </p:txBody>
        </p:sp>
        <p:sp>
          <p:nvSpPr>
            <p:cNvPr id="25616" name="TextBox 8"/>
            <p:cNvSpPr txBox="1">
              <a:spLocks noChangeArrowheads="1"/>
            </p:cNvSpPr>
            <p:nvPr/>
          </p:nvSpPr>
          <p:spPr bwMode="auto">
            <a:xfrm>
              <a:off x="7416845" y="7010976"/>
              <a:ext cx="4392775" cy="372348"/>
            </a:xfrm>
            <a:prstGeom prst="rect">
              <a:avLst/>
            </a:prstGeom>
            <a:noFill/>
            <a:ln w="9525">
              <a:noFill/>
              <a:miter lim="800000"/>
              <a:headEnd/>
              <a:tailEnd/>
            </a:ln>
          </p:spPr>
          <p:txBody>
            <a:bodyPr wrap="none">
              <a:prstTxWarp prst="textNoShape">
                <a:avLst/>
              </a:prstTxWarp>
              <a:spAutoFit/>
            </a:bodyPr>
            <a:lstStyle/>
            <a:p>
              <a:pPr algn="l"/>
              <a:r>
                <a:rPr lang="en-US" sz="1100">
                  <a:solidFill>
                    <a:schemeClr val="tx2"/>
                  </a:solidFill>
                  <a:latin typeface="Helvetica" pitchFamily="1" charset="0"/>
                  <a:ea typeface="Helvetica" pitchFamily="1" charset="0"/>
                  <a:cs typeface="Helvetica" pitchFamily="1" charset="0"/>
                </a:rPr>
                <a:t>Real Story Group, The Web CMS Report 2010</a:t>
              </a:r>
            </a:p>
          </p:txBody>
        </p:sp>
      </p:grpSp>
      <p:grpSp>
        <p:nvGrpSpPr>
          <p:cNvPr id="3" name="Group 14"/>
          <p:cNvGrpSpPr>
            <a:grpSpLocks/>
          </p:cNvGrpSpPr>
          <p:nvPr/>
        </p:nvGrpSpPr>
        <p:grpSpPr bwMode="auto">
          <a:xfrm>
            <a:off x="4589463" y="4875213"/>
            <a:ext cx="166687" cy="965200"/>
            <a:chOff x="6527240" y="6934200"/>
            <a:chExt cx="236571" cy="1371600"/>
          </a:xfrm>
        </p:grpSpPr>
        <p:cxnSp>
          <p:nvCxnSpPr>
            <p:cNvPr id="11" name="Straight Connector 10"/>
            <p:cNvCxnSpPr/>
            <p:nvPr/>
          </p:nvCxnSpPr>
          <p:spPr bwMode="auto">
            <a:xfrm>
              <a:off x="6563289" y="6934200"/>
              <a:ext cx="0" cy="1371600"/>
            </a:xfrm>
            <a:prstGeom prst="line">
              <a:avLst/>
            </a:prstGeom>
            <a:blipFill dpi="0" rotWithShape="0">
              <a:blip r:embed="rId3"/>
              <a:srcRect/>
              <a:tile tx="0" ty="0" sx="100000" sy="100000" flip="none" algn="tl"/>
            </a:blipFill>
            <a:ln w="76200" cap="flat" cmpd="sng" algn="ctr">
              <a:solidFill>
                <a:schemeClr val="accent5"/>
              </a:solidFill>
              <a:prstDash val="solid"/>
              <a:bevel/>
              <a:headEnd type="none" w="med" len="med"/>
              <a:tailEnd type="none" w="med" len="med"/>
            </a:ln>
            <a:effectLst/>
            <a:extLst/>
          </p:spPr>
        </p:cxnSp>
        <p:cxnSp>
          <p:nvCxnSpPr>
            <p:cNvPr id="16" name="Straight Connector 15"/>
            <p:cNvCxnSpPr/>
            <p:nvPr/>
          </p:nvCxnSpPr>
          <p:spPr bwMode="auto">
            <a:xfrm>
              <a:off x="6527240" y="6949991"/>
              <a:ext cx="236571" cy="0"/>
            </a:xfrm>
            <a:prstGeom prst="line">
              <a:avLst/>
            </a:prstGeom>
            <a:blipFill dpi="0" rotWithShape="0">
              <a:blip r:embed="rId3"/>
              <a:srcRect/>
              <a:tile tx="0" ty="0" sx="100000" sy="100000" flip="none" algn="tl"/>
            </a:blipFill>
            <a:ln w="76200" cap="flat" cmpd="sng" algn="ctr">
              <a:solidFill>
                <a:schemeClr val="accent5"/>
              </a:solidFill>
              <a:prstDash val="solid"/>
              <a:bevel/>
              <a:headEnd type="none" w="med" len="med"/>
              <a:tailEnd type="none" w="med" len="med"/>
            </a:ln>
            <a:effectLst/>
            <a:extLst/>
          </p:spPr>
        </p:cxnSp>
        <p:cxnSp>
          <p:nvCxnSpPr>
            <p:cNvPr id="18" name="Straight Connector 17"/>
            <p:cNvCxnSpPr/>
            <p:nvPr/>
          </p:nvCxnSpPr>
          <p:spPr bwMode="auto">
            <a:xfrm>
              <a:off x="6527240" y="8276472"/>
              <a:ext cx="236571" cy="0"/>
            </a:xfrm>
            <a:prstGeom prst="line">
              <a:avLst/>
            </a:prstGeom>
            <a:blipFill dpi="0" rotWithShape="0">
              <a:blip r:embed="rId3"/>
              <a:srcRect/>
              <a:tile tx="0" ty="0" sx="100000" sy="100000" flip="none" algn="tl"/>
            </a:blipFill>
            <a:ln w="76200" cap="flat" cmpd="sng" algn="ctr">
              <a:solidFill>
                <a:schemeClr val="accent5"/>
              </a:solidFill>
              <a:prstDash val="solid"/>
              <a:bevel/>
              <a:headEnd type="none" w="med" len="med"/>
              <a:tailEnd type="none" w="med" len="med"/>
            </a:ln>
            <a:effectLst/>
            <a:extLst/>
          </p:spPr>
        </p:cxnSp>
      </p:grpSp>
      <p:grpSp>
        <p:nvGrpSpPr>
          <p:cNvPr id="4" name="Group 19"/>
          <p:cNvGrpSpPr>
            <a:grpSpLocks/>
          </p:cNvGrpSpPr>
          <p:nvPr/>
        </p:nvGrpSpPr>
        <p:grpSpPr bwMode="auto">
          <a:xfrm flipH="1">
            <a:off x="8323263" y="4875213"/>
            <a:ext cx="165100" cy="965200"/>
            <a:chOff x="6527240" y="6934200"/>
            <a:chExt cx="236571" cy="1371600"/>
          </a:xfrm>
        </p:grpSpPr>
        <p:cxnSp>
          <p:nvCxnSpPr>
            <p:cNvPr id="21" name="Straight Connector 20"/>
            <p:cNvCxnSpPr/>
            <p:nvPr/>
          </p:nvCxnSpPr>
          <p:spPr bwMode="auto">
            <a:xfrm>
              <a:off x="6561362" y="6934200"/>
              <a:ext cx="0" cy="1371600"/>
            </a:xfrm>
            <a:prstGeom prst="line">
              <a:avLst/>
            </a:prstGeom>
            <a:blipFill dpi="0" rotWithShape="0">
              <a:blip r:embed="rId3"/>
              <a:srcRect/>
              <a:tile tx="0" ty="0" sx="100000" sy="100000" flip="none" algn="tl"/>
            </a:blipFill>
            <a:ln w="76200" cap="flat" cmpd="sng" algn="ctr">
              <a:solidFill>
                <a:schemeClr val="accent5"/>
              </a:solidFill>
              <a:prstDash val="solid"/>
              <a:bevel/>
              <a:headEnd type="none" w="med" len="med"/>
              <a:tailEnd type="none" w="med" len="med"/>
            </a:ln>
            <a:effectLst/>
            <a:extLst/>
          </p:spPr>
        </p:cxnSp>
        <p:cxnSp>
          <p:nvCxnSpPr>
            <p:cNvPr id="22" name="Straight Connector 21"/>
            <p:cNvCxnSpPr/>
            <p:nvPr/>
          </p:nvCxnSpPr>
          <p:spPr bwMode="auto">
            <a:xfrm>
              <a:off x="6527240" y="6949991"/>
              <a:ext cx="236571" cy="0"/>
            </a:xfrm>
            <a:prstGeom prst="line">
              <a:avLst/>
            </a:prstGeom>
            <a:blipFill dpi="0" rotWithShape="0">
              <a:blip r:embed="rId3"/>
              <a:srcRect/>
              <a:tile tx="0" ty="0" sx="100000" sy="100000" flip="none" algn="tl"/>
            </a:blipFill>
            <a:ln w="76200" cap="flat" cmpd="sng" algn="ctr">
              <a:solidFill>
                <a:schemeClr val="accent5"/>
              </a:solidFill>
              <a:prstDash val="solid"/>
              <a:bevel/>
              <a:headEnd type="none" w="med" len="med"/>
              <a:tailEnd type="none" w="med" len="med"/>
            </a:ln>
            <a:effectLst/>
            <a:extLst/>
          </p:spPr>
        </p:cxnSp>
        <p:cxnSp>
          <p:nvCxnSpPr>
            <p:cNvPr id="23" name="Straight Connector 22"/>
            <p:cNvCxnSpPr/>
            <p:nvPr/>
          </p:nvCxnSpPr>
          <p:spPr bwMode="auto">
            <a:xfrm>
              <a:off x="6527240" y="8276472"/>
              <a:ext cx="236571" cy="0"/>
            </a:xfrm>
            <a:prstGeom prst="line">
              <a:avLst/>
            </a:prstGeom>
            <a:blipFill dpi="0" rotWithShape="0">
              <a:blip r:embed="rId3"/>
              <a:srcRect/>
              <a:tile tx="0" ty="0" sx="100000" sy="100000" flip="none" algn="tl"/>
            </a:blipFill>
            <a:ln w="76200" cap="flat" cmpd="sng" algn="ctr">
              <a:solidFill>
                <a:schemeClr val="accent5"/>
              </a:solidFill>
              <a:prstDash val="solid"/>
              <a:bevel/>
              <a:headEnd type="none" w="med" len="med"/>
              <a:tailEnd type="none" w="med" len="med"/>
            </a:ln>
            <a:effectLst/>
            <a:extLst/>
          </p:spPr>
        </p:cxnSp>
      </p:grpSp>
      <p:grpSp>
        <p:nvGrpSpPr>
          <p:cNvPr id="5" name="Group 7"/>
          <p:cNvGrpSpPr>
            <a:grpSpLocks/>
          </p:cNvGrpSpPr>
          <p:nvPr/>
        </p:nvGrpSpPr>
        <p:grpSpPr bwMode="auto">
          <a:xfrm>
            <a:off x="301865" y="1446609"/>
            <a:ext cx="1789426" cy="564297"/>
            <a:chOff x="0" y="0"/>
            <a:chExt cx="2280" cy="719"/>
          </a:xfrm>
          <a:solidFill>
            <a:srgbClr val="FFFFFF"/>
          </a:solidFill>
        </p:grpSpPr>
        <p:grpSp>
          <p:nvGrpSpPr>
            <p:cNvPr id="6" name="Group 8"/>
            <p:cNvGrpSpPr>
              <a:grpSpLocks/>
            </p:cNvGrpSpPr>
            <p:nvPr/>
          </p:nvGrpSpPr>
          <p:grpSpPr bwMode="auto">
            <a:xfrm>
              <a:off x="-128" y="-96"/>
              <a:ext cx="2544" cy="1064"/>
              <a:chOff x="0" y="0"/>
              <a:chExt cx="2544" cy="1064"/>
            </a:xfrm>
            <a:grpFill/>
          </p:grpSpPr>
          <p:sp>
            <p:nvSpPr>
              <p:cNvPr id="24" name="Rectangle 9"/>
              <p:cNvSpPr>
                <a:spLocks/>
              </p:cNvSpPr>
              <p:nvPr/>
            </p:nvSpPr>
            <p:spPr bwMode="auto">
              <a:xfrm>
                <a:off x="128" y="96"/>
                <a:ext cx="2280" cy="710"/>
              </a:xfrm>
              <a:prstGeom prst="rect">
                <a:avLst/>
              </a:prstGeom>
              <a:grpFill/>
              <a:ln w="12700">
                <a:noFill/>
                <a:miter lim="800000"/>
                <a:headEnd/>
                <a:tailEnd/>
              </a:ln>
            </p:spPr>
            <p:txBody>
              <a:bodyPr lIns="0" tIns="0" rIns="0" bIns="0"/>
              <a:lstStyle/>
              <a:p>
                <a:pPr>
                  <a:defRPr/>
                </a:pPr>
                <a:endParaRPr lang="en-US">
                  <a:latin typeface="Gill Sans" charset="0"/>
                  <a:ea typeface="ヒラギノ角ゴ ProN W3" charset="-128"/>
                  <a:cs typeface="ヒラギノ角ゴ ProN W3" charset="-128"/>
                  <a:sym typeface="Gill Sans" charset="0"/>
                </a:endParaRPr>
              </a:p>
            </p:txBody>
          </p:sp>
          <p:pic>
            <p:nvPicPr>
              <p:cNvPr id="25" name="Picture 10"/>
              <p:cNvPicPr>
                <a:picLocks noChangeArrowheads="1"/>
              </p:cNvPicPr>
              <p:nvPr/>
            </p:nvPicPr>
            <p:blipFill>
              <a:blip r:embed="rId4"/>
              <a:srcRect/>
              <a:stretch>
                <a:fillRect/>
              </a:stretch>
            </p:blipFill>
            <p:spPr bwMode="auto">
              <a:xfrm>
                <a:off x="0" y="0"/>
                <a:ext cx="2544" cy="1064"/>
              </a:xfrm>
              <a:prstGeom prst="rect">
                <a:avLst/>
              </a:prstGeom>
              <a:noFill/>
              <a:ln w="12700">
                <a:noFill/>
                <a:miter lim="800000"/>
                <a:headEnd/>
                <a:tailEnd/>
              </a:ln>
            </p:spPr>
          </p:pic>
        </p:grpSp>
        <p:pic>
          <p:nvPicPr>
            <p:cNvPr id="20" name="Picture 11"/>
            <p:cNvPicPr>
              <a:picLocks noChangeArrowheads="1"/>
            </p:cNvPicPr>
            <p:nvPr/>
          </p:nvPicPr>
          <p:blipFill>
            <a:blip r:embed="rId5" cstate="print">
              <a:extLst/>
            </a:blip>
            <a:srcRect/>
            <a:stretch>
              <a:fillRect/>
            </a:stretch>
          </p:blipFill>
          <p:spPr bwMode="auto">
            <a:xfrm>
              <a:off x="218" y="129"/>
              <a:ext cx="1882" cy="517"/>
            </a:xfrm>
            <a:prstGeom prst="rect">
              <a:avLst/>
            </a:prstGeom>
            <a:grpFill/>
            <a:ln w="25400">
              <a:noFill/>
              <a:miter lim="800000"/>
              <a:headEnd/>
              <a:tailEnd/>
            </a:ln>
          </p:spPr>
        </p:pic>
      </p:gr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1"/>
          <p:cNvSpPr>
            <a:spLocks noGrp="1" noChangeArrowheads="1"/>
          </p:cNvSpPr>
          <p:nvPr>
            <p:ph type="title"/>
          </p:nvPr>
        </p:nvSpPr>
        <p:spPr>
          <a:xfrm>
            <a:off x="731119" y="2097361"/>
            <a:ext cx="8158619" cy="910828"/>
          </a:xfrm>
        </p:spPr>
        <p:txBody>
          <a:bodyPr/>
          <a:lstStyle/>
          <a:p>
            <a:pPr eaLnBrk="1" hangingPunct="1"/>
            <a:r>
              <a:rPr lang="en-US" sz="4700" dirty="0" smtClean="0">
                <a:solidFill>
                  <a:srgbClr val="737575"/>
                </a:solidFill>
              </a:rPr>
              <a:t>Mobile and </a:t>
            </a:r>
            <a:r>
              <a:rPr lang="en-US" sz="4700" dirty="0" smtClean="0">
                <a:solidFill>
                  <a:srgbClr val="2E72BE"/>
                </a:solidFill>
              </a:rPr>
              <a:t>Multi Platform</a:t>
            </a:r>
            <a:endParaRPr lang="en-US" sz="4700" dirty="0">
              <a:solidFill>
                <a:srgbClr val="2E72BE"/>
              </a:solidFill>
            </a:endParaRPr>
          </a:p>
        </p:txBody>
      </p:sp>
      <p:sp>
        <p:nvSpPr>
          <p:cNvPr id="112643" name="Line 2"/>
          <p:cNvSpPr>
            <a:spLocks noChangeShapeType="1"/>
          </p:cNvSpPr>
          <p:nvPr/>
        </p:nvSpPr>
        <p:spPr bwMode="auto">
          <a:xfrm rot="10800000" flipH="1">
            <a:off x="-26789" y="2874244"/>
            <a:ext cx="5947172" cy="1116"/>
          </a:xfrm>
          <a:prstGeom prst="line">
            <a:avLst/>
          </a:prstGeom>
          <a:noFill/>
          <a:ln w="25400">
            <a:solidFill>
              <a:srgbClr val="B9BAAE"/>
            </a:solidFill>
            <a:miter lim="800000"/>
            <a:headEnd/>
            <a:tailEnd/>
          </a:ln>
        </p:spPr>
        <p:txBody>
          <a:bodyPr lIns="0" tIns="0" rIns="0" bIns="0">
            <a:prstTxWarp prst="textNoShape">
              <a:avLst/>
            </a:prstTxWarp>
          </a:bodyPr>
          <a:lstStyle/>
          <a:p>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2204953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3"/>
          <a:srcRect/>
          <a:stretch>
            <a:fillRect/>
          </a:stretch>
        </p:blipFill>
        <p:spPr bwMode="auto">
          <a:xfrm>
            <a:off x="5944970" y="2151531"/>
            <a:ext cx="3028345" cy="2357438"/>
          </a:xfrm>
          <a:prstGeom prst="rect">
            <a:avLst/>
          </a:prstGeom>
          <a:noFill/>
          <a:ln w="12700" cap="rnd">
            <a:noFill/>
            <a:round/>
            <a:headEnd/>
            <a:tailEnd/>
          </a:ln>
        </p:spPr>
      </p:pic>
      <p:sp>
        <p:nvSpPr>
          <p:cNvPr id="51201" name="Rectangle 1"/>
          <p:cNvSpPr>
            <a:spLocks noGrp="1" noChangeArrowheads="1"/>
          </p:cNvSpPr>
          <p:nvPr>
            <p:ph type="title"/>
          </p:nvPr>
        </p:nvSpPr>
        <p:spPr>
          <a:ln/>
        </p:spPr>
        <p:txBody>
          <a:bodyPr lIns="36039" tIns="36039" rIns="36039" bIns="36039" anchor="ctr"/>
          <a:lstStyle/>
          <a:p>
            <a:r>
              <a:rPr lang="en-US"/>
              <a:t>Responsive design</a:t>
            </a:r>
          </a:p>
        </p:txBody>
      </p:sp>
      <p:sp>
        <p:nvSpPr>
          <p:cNvPr id="51202" name="Rectangle 2"/>
          <p:cNvSpPr>
            <a:spLocks noGrp="1" noChangeArrowheads="1"/>
          </p:cNvSpPr>
          <p:nvPr>
            <p:ph type="body" idx="1"/>
          </p:nvPr>
        </p:nvSpPr>
        <p:spPr>
          <a:xfrm>
            <a:off x="151191" y="998638"/>
            <a:ext cx="8840108" cy="5859363"/>
          </a:xfrm>
          <a:ln/>
        </p:spPr>
        <p:txBody>
          <a:bodyPr lIns="36039" tIns="36039" rIns="36039" bIns="36039"/>
          <a:lstStyle/>
          <a:p>
            <a:pPr marL="258278" indent="-258278">
              <a:buNone/>
            </a:pPr>
            <a:r>
              <a:rPr lang="en-US" sz="2300" b="1" dirty="0"/>
              <a:t>Recommended use cases</a:t>
            </a:r>
            <a:endParaRPr lang="en-US" b="1" dirty="0">
              <a:ea typeface="ヒラギノ角ゴ ProN W6" pitchFamily="-83" charset="-128"/>
              <a:cs typeface="ヒラギノ角ゴ ProN W6" pitchFamily="-83" charset="-128"/>
            </a:endParaRPr>
          </a:p>
          <a:p>
            <a:pPr marL="258278" indent="-258278">
              <a:buClr>
                <a:srgbClr val="7E7E7B"/>
              </a:buClr>
              <a:buSzPct val="100000"/>
            </a:pPr>
            <a:r>
              <a:rPr lang="en-US" sz="2300" dirty="0"/>
              <a:t>Blogs, marketing, event sites.</a:t>
            </a:r>
            <a:endParaRPr lang="en-US" dirty="0"/>
          </a:p>
          <a:p>
            <a:pPr marL="258278" indent="-258278">
              <a:buClr>
                <a:srgbClr val="7E7E7B"/>
              </a:buClr>
              <a:buSzPct val="100000"/>
            </a:pPr>
            <a:r>
              <a:rPr lang="en-US" sz="2300" dirty="0"/>
              <a:t>Targeting wide variety of devices with the</a:t>
            </a:r>
            <a:br>
              <a:rPr lang="en-US" sz="2300" dirty="0"/>
            </a:br>
            <a:r>
              <a:rPr lang="en-US" sz="2300" dirty="0"/>
              <a:t>same content and assets. Best for desktop</a:t>
            </a:r>
            <a:br>
              <a:rPr lang="en-US" sz="2300" dirty="0"/>
            </a:br>
            <a:r>
              <a:rPr lang="en-US" sz="2300" dirty="0"/>
              <a:t>and tablets.</a:t>
            </a:r>
            <a:endParaRPr lang="en-US" dirty="0"/>
          </a:p>
          <a:p>
            <a:pPr marL="258278" indent="-258278">
              <a:buClr>
                <a:srgbClr val="7E7E7B"/>
              </a:buClr>
              <a:buSzPct val="100000"/>
            </a:pPr>
            <a:r>
              <a:rPr lang="en-US" sz="2300" dirty="0"/>
              <a:t>Accommodate the widest variety of </a:t>
            </a:r>
            <a:br>
              <a:rPr lang="en-US" sz="2300" dirty="0"/>
            </a:br>
            <a:r>
              <a:rPr lang="en-US" sz="2300" dirty="0"/>
              <a:t>contexts.</a:t>
            </a:r>
            <a:endParaRPr lang="en-US" dirty="0"/>
          </a:p>
          <a:p>
            <a:pPr marL="258278" indent="-258278">
              <a:buClr>
                <a:srgbClr val="7E7E7B"/>
              </a:buClr>
              <a:buSzPct val="100000"/>
            </a:pPr>
            <a:r>
              <a:rPr lang="en-US" sz="2300" dirty="0"/>
              <a:t>Able to redesign site from ground-up.</a:t>
            </a:r>
            <a:endParaRPr lang="en-US" dirty="0"/>
          </a:p>
          <a:p>
            <a:pPr marL="258278" indent="-258278">
              <a:buClr>
                <a:srgbClr val="7E7E7B"/>
              </a:buClr>
              <a:buSzPct val="100000"/>
            </a:pPr>
            <a:endParaRPr lang="en-US" sz="2300" dirty="0"/>
          </a:p>
          <a:p>
            <a:pPr marL="258278" indent="-258278">
              <a:buNone/>
            </a:pPr>
            <a:r>
              <a:rPr lang="en-US" sz="2300" b="1" dirty="0"/>
              <a:t>Not recommended for</a:t>
            </a:r>
            <a:endParaRPr lang="en-US" b="1" dirty="0">
              <a:ea typeface="ヒラギノ角ゴ ProN W6" pitchFamily="-83" charset="-128"/>
              <a:cs typeface="ヒラギノ角ゴ ProN W6" pitchFamily="-83" charset="-128"/>
            </a:endParaRPr>
          </a:p>
          <a:p>
            <a:pPr marL="258278" indent="-258278">
              <a:buClr>
                <a:srgbClr val="7E7E7B"/>
              </a:buClr>
              <a:buSzPct val="100000"/>
            </a:pPr>
            <a:r>
              <a:rPr lang="en-US" sz="2300" dirty="0"/>
              <a:t>Sites with many “regions” or “blocks” of content.</a:t>
            </a:r>
            <a:endParaRPr lang="en-US" dirty="0"/>
          </a:p>
          <a:p>
            <a:pPr marL="258278" indent="-258278">
              <a:buClr>
                <a:srgbClr val="7E7E7B"/>
              </a:buClr>
              <a:buSzPct val="100000"/>
            </a:pPr>
            <a:r>
              <a:rPr lang="en-US" sz="2300" dirty="0"/>
              <a:t>Very low-bandwidth delivery requirements.</a:t>
            </a:r>
            <a:endParaRPr lang="en-US" dirty="0"/>
          </a:p>
          <a:p>
            <a:pPr marL="258278" indent="-258278">
              <a:buClr>
                <a:srgbClr val="7E7E7B"/>
              </a:buClr>
              <a:buSzPct val="100000"/>
            </a:pPr>
            <a:r>
              <a:rPr lang="en-US" sz="2300" dirty="0"/>
              <a:t>App development.</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Multichannel publishing</a:t>
            </a:r>
            <a:endParaRPr lang="en-US" dirty="0"/>
          </a:p>
        </p:txBody>
      </p:sp>
      <p:pic>
        <p:nvPicPr>
          <p:cNvPr id="6" name="Picture 5"/>
          <p:cNvPicPr>
            <a:picLocks noChangeAspect="1"/>
          </p:cNvPicPr>
          <p:nvPr/>
        </p:nvPicPr>
        <p:blipFill>
          <a:blip r:embed="rId2"/>
          <a:stretch>
            <a:fillRect/>
          </a:stretch>
        </p:blipFill>
        <p:spPr>
          <a:xfrm>
            <a:off x="2190750" y="1047750"/>
            <a:ext cx="4762500" cy="4762500"/>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7" name="Picture 9" descr="Mobile devices.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1702" t="3072" r="2272" b="4375"/>
          <a:stretch>
            <a:fillRect/>
          </a:stretch>
        </p:blipFill>
        <p:spPr bwMode="auto">
          <a:xfrm>
            <a:off x="5980659" y="1010172"/>
            <a:ext cx="801439" cy="98338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9458" name="Picture 7"/>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22094" y="5212705"/>
            <a:ext cx="714375" cy="7143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cxnSp>
        <p:nvCxnSpPr>
          <p:cNvPr id="31" name="Straight Arrow Connector 30"/>
          <p:cNvCxnSpPr/>
          <p:nvPr/>
        </p:nvCxnSpPr>
        <p:spPr bwMode="auto">
          <a:xfrm flipV="1">
            <a:off x="4089797" y="1956719"/>
            <a:ext cx="1871886" cy="1389682"/>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sp>
        <p:nvSpPr>
          <p:cNvPr id="19460" name="Rectangle 3"/>
          <p:cNvSpPr>
            <a:spLocks noGrp="1" noChangeArrowheads="1"/>
          </p:cNvSpPr>
          <p:nvPr>
            <p:ph type="title"/>
          </p:nvPr>
        </p:nvSpPr>
        <p:spPr>
          <a:xfrm>
            <a:off x="357188" y="360537"/>
            <a:ext cx="8429625" cy="569268"/>
          </a:xfrm>
        </p:spPr>
        <p:txBody>
          <a:bodyPr/>
          <a:lstStyle/>
          <a:p>
            <a:r>
              <a:rPr lang="en-US" sz="3200">
                <a:latin typeface="Arial" charset="0"/>
              </a:rPr>
              <a:t>Drupal Delivers Rich, Integrated Experiences</a:t>
            </a:r>
          </a:p>
        </p:txBody>
      </p:sp>
      <p:pic>
        <p:nvPicPr>
          <p:cNvPr id="19461" name="Picture 3"/>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64656" y="5212705"/>
            <a:ext cx="714375" cy="7143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9462" name="Picture 4"/>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143000" y="1944439"/>
            <a:ext cx="714375" cy="7143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9463" name="Picture 5"/>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340078" y="2091779"/>
            <a:ext cx="714375" cy="7143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9464" name="Picture 6"/>
          <p:cNvPicPr>
            <a:picLocks noChangeAspect="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661547" y="3605361"/>
            <a:ext cx="714375" cy="7143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9465" name="Picture 8"/>
          <p:cNvPicPr>
            <a:picLocks noChangeAspect="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982641" y="1301502"/>
            <a:ext cx="714375" cy="7143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9466" name="Picture 53" descr="Mobile devices.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259" r="55154" b="7129"/>
          <a:stretch>
            <a:fillRect/>
          </a:stretch>
        </p:blipFill>
        <p:spPr bwMode="auto">
          <a:xfrm>
            <a:off x="3216920" y="1079377"/>
            <a:ext cx="596057" cy="98673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19467" name="Group 19"/>
          <p:cNvGrpSpPr>
            <a:grpSpLocks/>
          </p:cNvGrpSpPr>
          <p:nvPr/>
        </p:nvGrpSpPr>
        <p:grpSpPr bwMode="auto">
          <a:xfrm>
            <a:off x="5375672" y="3980408"/>
            <a:ext cx="1058168" cy="1059285"/>
            <a:chOff x="7645400" y="5791200"/>
            <a:chExt cx="1505632" cy="1505632"/>
          </a:xfrm>
        </p:grpSpPr>
        <p:pic>
          <p:nvPicPr>
            <p:cNvPr id="19505" name="Picture 15"/>
            <p:cNvPicPr>
              <a:picLocks noChangeAspect="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645400" y="5791200"/>
              <a:ext cx="1505632" cy="15056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9506" name="TextBox 16"/>
            <p:cNvSpPr txBox="1">
              <a:spLocks noChangeArrowheads="1"/>
            </p:cNvSpPr>
            <p:nvPr/>
          </p:nvSpPr>
          <p:spPr bwMode="auto">
            <a:xfrm>
              <a:off x="7670529" y="6276209"/>
              <a:ext cx="1455375" cy="57432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lnSpc>
                  <a:spcPts val="1195"/>
                </a:lnSpc>
              </a:pPr>
              <a:r>
                <a:rPr lang="en-US" sz="1200" b="1">
                  <a:solidFill>
                    <a:srgbClr val="FFFFFF"/>
                  </a:solidFill>
                  <a:latin typeface="Arial" charset="0"/>
                  <a:cs typeface="Arial" charset="0"/>
                </a:rPr>
                <a:t>Community Platform</a:t>
              </a:r>
            </a:p>
          </p:txBody>
        </p:sp>
      </p:grpSp>
      <p:grpSp>
        <p:nvGrpSpPr>
          <p:cNvPr id="19468" name="Group 20"/>
          <p:cNvGrpSpPr>
            <a:grpSpLocks/>
          </p:cNvGrpSpPr>
          <p:nvPr/>
        </p:nvGrpSpPr>
        <p:grpSpPr bwMode="auto">
          <a:xfrm>
            <a:off x="3929062" y="4676924"/>
            <a:ext cx="1232297" cy="1232297"/>
            <a:chOff x="6045200" y="6553200"/>
            <a:chExt cx="1752600" cy="1752600"/>
          </a:xfrm>
        </p:grpSpPr>
        <p:pic>
          <p:nvPicPr>
            <p:cNvPr id="19503" name="Picture 63"/>
            <p:cNvPicPr>
              <a:picLocks noChangeAspect="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045200" y="6553200"/>
              <a:ext cx="1752600" cy="175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9504" name="TextBox 57"/>
            <p:cNvSpPr txBox="1">
              <a:spLocks noChangeArrowheads="1"/>
            </p:cNvSpPr>
            <p:nvPr/>
          </p:nvSpPr>
          <p:spPr bwMode="auto">
            <a:xfrm>
              <a:off x="6257041" y="7161692"/>
              <a:ext cx="1328919" cy="57466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lnSpc>
                  <a:spcPts val="1195"/>
                </a:lnSpc>
              </a:pPr>
              <a:r>
                <a:rPr lang="en-US" sz="1200" b="1">
                  <a:solidFill>
                    <a:srgbClr val="FFFFFF"/>
                  </a:solidFill>
                  <a:latin typeface="Arial" charset="0"/>
                  <a:cs typeface="Arial" charset="0"/>
                </a:rPr>
                <a:t>Main Website</a:t>
              </a:r>
            </a:p>
          </p:txBody>
        </p:sp>
      </p:grpSp>
      <p:grpSp>
        <p:nvGrpSpPr>
          <p:cNvPr id="19469" name="Group 18"/>
          <p:cNvGrpSpPr>
            <a:grpSpLocks/>
          </p:cNvGrpSpPr>
          <p:nvPr/>
        </p:nvGrpSpPr>
        <p:grpSpPr bwMode="auto">
          <a:xfrm>
            <a:off x="4947047" y="1120676"/>
            <a:ext cx="934269" cy="843855"/>
            <a:chOff x="6749235" y="1905000"/>
            <a:chExt cx="1328918" cy="1200832"/>
          </a:xfrm>
        </p:grpSpPr>
        <p:pic>
          <p:nvPicPr>
            <p:cNvPr id="19501" name="Picture 67"/>
            <p:cNvPicPr>
              <a:picLocks noChangeAspect="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813278" y="1905000"/>
              <a:ext cx="1200832" cy="12008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9502" name="TextBox 58"/>
            <p:cNvSpPr txBox="1">
              <a:spLocks noChangeArrowheads="1"/>
            </p:cNvSpPr>
            <p:nvPr/>
          </p:nvSpPr>
          <p:spPr bwMode="auto">
            <a:xfrm>
              <a:off x="6749235" y="2361146"/>
              <a:ext cx="1328918" cy="32833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lnSpc>
                  <a:spcPts val="1055"/>
                </a:lnSpc>
              </a:pPr>
              <a:r>
                <a:rPr lang="en-US" sz="1000" b="1">
                  <a:solidFill>
                    <a:srgbClr val="FFFFFF"/>
                  </a:solidFill>
                  <a:latin typeface="Arial" charset="0"/>
                  <a:cs typeface="Arial" charset="0"/>
                </a:rPr>
                <a:t>Microsite</a:t>
              </a:r>
            </a:p>
          </p:txBody>
        </p:sp>
      </p:grpSp>
      <p:grpSp>
        <p:nvGrpSpPr>
          <p:cNvPr id="19470" name="Group 17"/>
          <p:cNvGrpSpPr>
            <a:grpSpLocks/>
          </p:cNvGrpSpPr>
          <p:nvPr/>
        </p:nvGrpSpPr>
        <p:grpSpPr bwMode="auto">
          <a:xfrm>
            <a:off x="5589984" y="2801689"/>
            <a:ext cx="934269" cy="844972"/>
            <a:chOff x="8419557" y="3276600"/>
            <a:chExt cx="1328918" cy="1200832"/>
          </a:xfrm>
        </p:grpSpPr>
        <p:pic>
          <p:nvPicPr>
            <p:cNvPr id="19499" name="Picture 61"/>
            <p:cNvPicPr>
              <a:picLocks noChangeAspect="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483600" y="3276600"/>
              <a:ext cx="1200832" cy="12008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9500" name="TextBox 62"/>
            <p:cNvSpPr txBox="1">
              <a:spLocks noChangeArrowheads="1"/>
            </p:cNvSpPr>
            <p:nvPr/>
          </p:nvSpPr>
          <p:spPr bwMode="auto">
            <a:xfrm>
              <a:off x="8419557" y="3732747"/>
              <a:ext cx="1328918" cy="32789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lnSpc>
                  <a:spcPts val="1055"/>
                </a:lnSpc>
              </a:pPr>
              <a:r>
                <a:rPr lang="en-US" sz="1000" b="1">
                  <a:solidFill>
                    <a:srgbClr val="FFFFFF"/>
                  </a:solidFill>
                  <a:latin typeface="Arial" charset="0"/>
                  <a:cs typeface="Arial" charset="0"/>
                </a:rPr>
                <a:t>Microsite</a:t>
              </a:r>
            </a:p>
          </p:txBody>
        </p:sp>
      </p:grpSp>
      <p:grpSp>
        <p:nvGrpSpPr>
          <p:cNvPr id="19471" name="Group 9218"/>
          <p:cNvGrpSpPr>
            <a:grpSpLocks/>
          </p:cNvGrpSpPr>
          <p:nvPr/>
        </p:nvGrpSpPr>
        <p:grpSpPr bwMode="auto">
          <a:xfrm>
            <a:off x="1625203" y="3712518"/>
            <a:ext cx="1055936" cy="1055936"/>
            <a:chOff x="2311400" y="5410200"/>
            <a:chExt cx="1501040" cy="1501040"/>
          </a:xfrm>
        </p:grpSpPr>
        <p:pic>
          <p:nvPicPr>
            <p:cNvPr id="19497" name="Picture 14"/>
            <p:cNvPicPr>
              <a:picLocks noChangeAspect="1"/>
            </p:cNvPicPr>
            <p:nvPr/>
          </p:nvPicPr>
          <p:blipFill>
            <a:blip r:embed="rId1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311400" y="5410200"/>
              <a:ext cx="1501040" cy="150104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61" name="TextBox 60"/>
            <p:cNvSpPr txBox="1"/>
            <p:nvPr/>
          </p:nvSpPr>
          <p:spPr>
            <a:xfrm>
              <a:off x="2397082" y="5892563"/>
              <a:ext cx="1329674" cy="574387"/>
            </a:xfrm>
            <a:prstGeom prst="rect">
              <a:avLst/>
            </a:prstGeom>
            <a:noFill/>
            <a:effectLst>
              <a:outerShdw blurRad="50800" dist="38100" dir="2700000" algn="tl" rotWithShape="0">
                <a:prstClr val="black">
                  <a:alpha val="40000"/>
                </a:prstClr>
              </a:outerShdw>
            </a:effectLst>
          </p:spPr>
          <p:txBody>
            <a:bodyPr>
              <a:spAutoFit/>
            </a:bodyPr>
            <a:lstStyle/>
            <a:p>
              <a:pPr>
                <a:lnSpc>
                  <a:spcPts val="1195"/>
                </a:lnSpc>
                <a:defRPr/>
              </a:pPr>
              <a:r>
                <a:rPr lang="en-US" sz="1200" b="1" dirty="0">
                  <a:solidFill>
                    <a:srgbClr val="FFFFFF"/>
                  </a:solidFill>
                  <a:latin typeface="Arial"/>
                  <a:cs typeface="Arial"/>
                </a:rPr>
                <a:t>Main Website</a:t>
              </a:r>
            </a:p>
          </p:txBody>
        </p:sp>
      </p:grpSp>
      <p:grpSp>
        <p:nvGrpSpPr>
          <p:cNvPr id="19472" name="Group 21"/>
          <p:cNvGrpSpPr>
            <a:grpSpLocks/>
          </p:cNvGrpSpPr>
          <p:nvPr/>
        </p:nvGrpSpPr>
        <p:grpSpPr bwMode="auto">
          <a:xfrm>
            <a:off x="2837408" y="3980408"/>
            <a:ext cx="843855" cy="844972"/>
            <a:chOff x="4521200" y="7086600"/>
            <a:chExt cx="1200832" cy="1200832"/>
          </a:xfrm>
        </p:grpSpPr>
        <p:pic>
          <p:nvPicPr>
            <p:cNvPr id="19495" name="Picture 13"/>
            <p:cNvPicPr>
              <a:picLocks noChangeAspect="1"/>
            </p:cNvPicPr>
            <p:nvPr/>
          </p:nvPicPr>
          <p:blipFill>
            <a:blip r:embed="rId1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521200" y="7086600"/>
              <a:ext cx="1200832" cy="12008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9496" name="TextBox 65"/>
            <p:cNvSpPr txBox="1">
              <a:spLocks noChangeArrowheads="1"/>
            </p:cNvSpPr>
            <p:nvPr/>
          </p:nvSpPr>
          <p:spPr bwMode="auto">
            <a:xfrm>
              <a:off x="4632396" y="7446566"/>
              <a:ext cx="978444" cy="52016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lnSpc>
                  <a:spcPts val="1055"/>
                </a:lnSpc>
              </a:pPr>
              <a:r>
                <a:rPr lang="en-US" sz="1000" b="1">
                  <a:solidFill>
                    <a:srgbClr val="FFFFFF"/>
                  </a:solidFill>
                  <a:latin typeface="Arial" charset="0"/>
                  <a:cs typeface="Arial" charset="0"/>
                </a:rPr>
                <a:t>Product Site</a:t>
              </a:r>
            </a:p>
          </p:txBody>
        </p:sp>
      </p:grpSp>
      <p:grpSp>
        <p:nvGrpSpPr>
          <p:cNvPr id="19473" name="Group 9219"/>
          <p:cNvGrpSpPr>
            <a:grpSpLocks/>
          </p:cNvGrpSpPr>
          <p:nvPr/>
        </p:nvGrpSpPr>
        <p:grpSpPr bwMode="auto">
          <a:xfrm>
            <a:off x="2214563" y="1622971"/>
            <a:ext cx="1055936" cy="1055936"/>
            <a:chOff x="1549400" y="762000"/>
            <a:chExt cx="1501040" cy="1501040"/>
          </a:xfrm>
        </p:grpSpPr>
        <p:pic>
          <p:nvPicPr>
            <p:cNvPr id="19493" name="Picture 55"/>
            <p:cNvPicPr>
              <a:picLocks noChangeAspect="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549400" y="762000"/>
              <a:ext cx="1501040" cy="150104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9494" name="TextBox 66"/>
            <p:cNvSpPr txBox="1">
              <a:spLocks noChangeArrowheads="1"/>
            </p:cNvSpPr>
            <p:nvPr/>
          </p:nvSpPr>
          <p:spPr bwMode="auto">
            <a:xfrm>
              <a:off x="1627436" y="1419520"/>
              <a:ext cx="1328917" cy="33527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lnSpc>
                  <a:spcPts val="1055"/>
                </a:lnSpc>
              </a:pPr>
              <a:r>
                <a:rPr lang="en-US" sz="1200" b="1">
                  <a:solidFill>
                    <a:srgbClr val="FFFFFF"/>
                  </a:solidFill>
                  <a:latin typeface="Arial" charset="0"/>
                  <a:cs typeface="Arial" charset="0"/>
                </a:rPr>
                <a:t>Intranet</a:t>
              </a:r>
            </a:p>
          </p:txBody>
        </p:sp>
      </p:grpSp>
      <p:grpSp>
        <p:nvGrpSpPr>
          <p:cNvPr id="19474" name="Group 9217"/>
          <p:cNvGrpSpPr>
            <a:grpSpLocks/>
          </p:cNvGrpSpPr>
          <p:nvPr/>
        </p:nvGrpSpPr>
        <p:grpSpPr bwMode="auto">
          <a:xfrm>
            <a:off x="1250156" y="2801689"/>
            <a:ext cx="1023566" cy="844972"/>
            <a:chOff x="101600" y="5105400"/>
            <a:chExt cx="1455375" cy="1200832"/>
          </a:xfrm>
        </p:grpSpPr>
        <p:pic>
          <p:nvPicPr>
            <p:cNvPr id="19491" name="Picture 70"/>
            <p:cNvPicPr>
              <a:picLocks noChangeAspect="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28871" y="5105400"/>
              <a:ext cx="1200832" cy="12008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9492" name="TextBox 71"/>
            <p:cNvSpPr txBox="1">
              <a:spLocks noChangeArrowheads="1"/>
            </p:cNvSpPr>
            <p:nvPr/>
          </p:nvSpPr>
          <p:spPr bwMode="auto">
            <a:xfrm>
              <a:off x="101600" y="5465366"/>
              <a:ext cx="1455375" cy="52016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lnSpc>
                  <a:spcPts val="1055"/>
                </a:lnSpc>
              </a:pPr>
              <a:r>
                <a:rPr lang="en-US" sz="1000" b="1">
                  <a:solidFill>
                    <a:srgbClr val="FFFFFF"/>
                  </a:solidFill>
                  <a:latin typeface="Arial" charset="0"/>
                  <a:cs typeface="Arial" charset="0"/>
                </a:rPr>
                <a:t>Corp-com</a:t>
              </a:r>
              <a:br>
                <a:rPr lang="en-US" sz="1000" b="1">
                  <a:solidFill>
                    <a:srgbClr val="FFFFFF"/>
                  </a:solidFill>
                  <a:latin typeface="Arial" charset="0"/>
                  <a:cs typeface="Arial" charset="0"/>
                </a:rPr>
              </a:br>
              <a:r>
                <a:rPr lang="en-US" sz="1000" b="1">
                  <a:solidFill>
                    <a:srgbClr val="FFFFFF"/>
                  </a:solidFill>
                  <a:latin typeface="Arial" charset="0"/>
                  <a:cs typeface="Arial" charset="0"/>
                </a:rPr>
                <a:t>site</a:t>
              </a:r>
            </a:p>
          </p:txBody>
        </p:sp>
      </p:grpSp>
      <p:cxnSp>
        <p:nvCxnSpPr>
          <p:cNvPr id="78" name="Straight Arrow Connector 77"/>
          <p:cNvCxnSpPr/>
          <p:nvPr/>
        </p:nvCxnSpPr>
        <p:spPr bwMode="auto">
          <a:xfrm flipV="1">
            <a:off x="4089797" y="2423294"/>
            <a:ext cx="2143125" cy="964406"/>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81" name="Straight Arrow Connector 80"/>
          <p:cNvCxnSpPr/>
          <p:nvPr/>
        </p:nvCxnSpPr>
        <p:spPr bwMode="auto">
          <a:xfrm flipV="1">
            <a:off x="4089797" y="3271615"/>
            <a:ext cx="1393031" cy="0"/>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83" name="Straight Arrow Connector 82"/>
          <p:cNvCxnSpPr/>
          <p:nvPr/>
        </p:nvCxnSpPr>
        <p:spPr bwMode="auto">
          <a:xfrm>
            <a:off x="4089797" y="3337471"/>
            <a:ext cx="2464594" cy="589359"/>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85" name="Straight Arrow Connector 84"/>
          <p:cNvCxnSpPr/>
          <p:nvPr/>
        </p:nvCxnSpPr>
        <p:spPr bwMode="auto">
          <a:xfrm>
            <a:off x="4089797" y="3387700"/>
            <a:ext cx="1339453" cy="750094"/>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87" name="Straight Arrow Connector 86"/>
          <p:cNvCxnSpPr/>
          <p:nvPr/>
        </p:nvCxnSpPr>
        <p:spPr bwMode="auto">
          <a:xfrm>
            <a:off x="4089797" y="3337471"/>
            <a:ext cx="1232297" cy="1714500"/>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89" name="Straight Arrow Connector 88"/>
          <p:cNvCxnSpPr/>
          <p:nvPr/>
        </p:nvCxnSpPr>
        <p:spPr bwMode="auto">
          <a:xfrm>
            <a:off x="4089797" y="3337471"/>
            <a:ext cx="267891" cy="1125141"/>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91" name="Straight Arrow Connector 90"/>
          <p:cNvCxnSpPr/>
          <p:nvPr/>
        </p:nvCxnSpPr>
        <p:spPr bwMode="auto">
          <a:xfrm flipH="1">
            <a:off x="3661172" y="3337471"/>
            <a:ext cx="428625" cy="1821656"/>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93" name="Straight Arrow Connector 92"/>
          <p:cNvCxnSpPr/>
          <p:nvPr/>
        </p:nvCxnSpPr>
        <p:spPr bwMode="auto">
          <a:xfrm flipH="1">
            <a:off x="3554016" y="3337471"/>
            <a:ext cx="535781" cy="589359"/>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95" name="Straight Arrow Connector 94"/>
          <p:cNvCxnSpPr/>
          <p:nvPr/>
        </p:nvCxnSpPr>
        <p:spPr bwMode="auto">
          <a:xfrm flipH="1">
            <a:off x="2589609" y="3337471"/>
            <a:ext cx="1500188" cy="482203"/>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97" name="Straight Arrow Connector 96"/>
          <p:cNvCxnSpPr/>
          <p:nvPr/>
        </p:nvCxnSpPr>
        <p:spPr bwMode="auto">
          <a:xfrm flipH="1" flipV="1">
            <a:off x="2375297" y="3271615"/>
            <a:ext cx="1714500" cy="107156"/>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99" name="Straight Arrow Connector 98"/>
          <p:cNvCxnSpPr/>
          <p:nvPr/>
        </p:nvCxnSpPr>
        <p:spPr bwMode="auto">
          <a:xfrm flipH="1" flipV="1">
            <a:off x="1946672" y="2587377"/>
            <a:ext cx="2143125" cy="750094"/>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101" name="Straight Arrow Connector 100"/>
          <p:cNvCxnSpPr/>
          <p:nvPr/>
        </p:nvCxnSpPr>
        <p:spPr bwMode="auto">
          <a:xfrm flipH="1" flipV="1">
            <a:off x="3607594" y="2051596"/>
            <a:ext cx="482203" cy="1285875"/>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103" name="Straight Arrow Connector 102"/>
          <p:cNvCxnSpPr/>
          <p:nvPr/>
        </p:nvCxnSpPr>
        <p:spPr bwMode="auto">
          <a:xfrm flipV="1">
            <a:off x="4089797" y="2105174"/>
            <a:ext cx="214313" cy="1232297"/>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105" name="Straight Arrow Connector 104"/>
          <p:cNvCxnSpPr/>
          <p:nvPr/>
        </p:nvCxnSpPr>
        <p:spPr bwMode="auto">
          <a:xfrm flipV="1">
            <a:off x="4089797" y="2051596"/>
            <a:ext cx="1071563" cy="1285875"/>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cxnSp>
        <p:nvCxnSpPr>
          <p:cNvPr id="109" name="Straight Arrow Connector 108"/>
          <p:cNvCxnSpPr/>
          <p:nvPr/>
        </p:nvCxnSpPr>
        <p:spPr bwMode="auto">
          <a:xfrm>
            <a:off x="3339703" y="2611933"/>
            <a:ext cx="750094" cy="750094"/>
          </a:xfrm>
          <a:prstGeom prst="straightConnector1">
            <a:avLst/>
          </a:prstGeom>
          <a:blipFill dpi="0" rotWithShape="0">
            <a:blip r:embed="rId5"/>
            <a:srcRect/>
            <a:tile tx="0" ty="0" sx="100000" sy="100000" flip="none" algn="tl"/>
          </a:blipFill>
          <a:ln w="25400" cap="flat" cmpd="sng" algn="ctr">
            <a:solidFill>
              <a:schemeClr val="bg1">
                <a:lumMod val="65000"/>
              </a:schemeClr>
            </a:solidFill>
            <a:prstDash val="solid"/>
            <a:round/>
            <a:headEnd type="oval" w="med" len="med"/>
            <a:tailEnd type="oval" w="med" len="med"/>
          </a:ln>
          <a:effectLst/>
        </p:spPr>
      </p:cxnSp>
      <p:pic>
        <p:nvPicPr>
          <p:cNvPr id="19490" name="Picture 23" descr="Drupal logo.png"/>
          <p:cNvPicPr>
            <a:picLocks noChangeAspect="1"/>
          </p:cNvPicPr>
          <p:nvPr/>
        </p:nvPicPr>
        <p:blipFill>
          <a:blip r:embed="rId1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554016" y="2489150"/>
            <a:ext cx="1178719" cy="134838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1347798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1"/>
          <p:cNvSpPr>
            <a:spLocks noGrp="1" noChangeArrowheads="1"/>
          </p:cNvSpPr>
          <p:nvPr>
            <p:ph type="title"/>
          </p:nvPr>
        </p:nvSpPr>
        <p:spPr>
          <a:xfrm>
            <a:off x="731119" y="2097361"/>
            <a:ext cx="5456039" cy="910828"/>
          </a:xfrm>
        </p:spPr>
        <p:txBody>
          <a:bodyPr/>
          <a:lstStyle/>
          <a:p>
            <a:pPr eaLnBrk="1" hangingPunct="1"/>
            <a:r>
              <a:rPr lang="en-US" sz="4700" dirty="0" smtClean="0">
                <a:solidFill>
                  <a:srgbClr val="737575"/>
                </a:solidFill>
              </a:rPr>
              <a:t>Scaling </a:t>
            </a:r>
            <a:r>
              <a:rPr lang="en-US" sz="4700" dirty="0" smtClean="0">
                <a:solidFill>
                  <a:srgbClr val="2E72BE"/>
                </a:solidFill>
              </a:rPr>
              <a:t>Drupal</a:t>
            </a:r>
            <a:endParaRPr lang="en-US" sz="4700" dirty="0">
              <a:solidFill>
                <a:srgbClr val="2E72BE"/>
              </a:solidFill>
            </a:endParaRPr>
          </a:p>
        </p:txBody>
      </p:sp>
      <p:sp>
        <p:nvSpPr>
          <p:cNvPr id="112643" name="Line 2"/>
          <p:cNvSpPr>
            <a:spLocks noChangeShapeType="1"/>
          </p:cNvSpPr>
          <p:nvPr/>
        </p:nvSpPr>
        <p:spPr bwMode="auto">
          <a:xfrm rot="10800000" flipH="1">
            <a:off x="-26789" y="2874244"/>
            <a:ext cx="5947172" cy="1116"/>
          </a:xfrm>
          <a:prstGeom prst="line">
            <a:avLst/>
          </a:prstGeom>
          <a:noFill/>
          <a:ln w="25400">
            <a:solidFill>
              <a:srgbClr val="B9BAAE"/>
            </a:solidFill>
            <a:miter lim="800000"/>
            <a:headEnd/>
            <a:tailEnd/>
          </a:ln>
        </p:spPr>
        <p:txBody>
          <a:bodyPr lIns="0" tIns="0" rIns="0" bIns="0">
            <a:prstTxWarp prst="textNoShape">
              <a:avLst/>
            </a:prstTxWarp>
          </a:bodyPr>
          <a:lstStyle/>
          <a:p>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436447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3"/>
          <a:srcRect/>
          <a:stretch>
            <a:fillRect/>
          </a:stretch>
        </p:blipFill>
        <p:spPr bwMode="auto">
          <a:xfrm>
            <a:off x="6433840" y="1249041"/>
            <a:ext cx="2663279" cy="1849561"/>
          </a:xfrm>
          <a:prstGeom prst="rect">
            <a:avLst/>
          </a:prstGeom>
          <a:noFill/>
          <a:ln w="12700" cap="flat">
            <a:solidFill>
              <a:srgbClr val="737575"/>
            </a:solidFill>
            <a:prstDash val="solid"/>
            <a:miter lim="800000"/>
            <a:headEnd/>
            <a:tailEnd/>
          </a:ln>
          <a:effectLst>
            <a:outerShdw blurRad="127000" dist="25399" dir="18900000" algn="ctr" rotWithShape="0">
              <a:schemeClr val="bg2">
                <a:alpha val="20000"/>
              </a:schemeClr>
            </a:outerShdw>
          </a:effectLst>
        </p:spPr>
      </p:pic>
      <p:pic>
        <p:nvPicPr>
          <p:cNvPr id="24578" name="Picture 2"/>
          <p:cNvPicPr>
            <a:picLocks noChangeAspect="1" noChangeArrowheads="1"/>
          </p:cNvPicPr>
          <p:nvPr/>
        </p:nvPicPr>
        <p:blipFill>
          <a:blip r:embed="rId4"/>
          <a:srcRect/>
          <a:stretch>
            <a:fillRect/>
          </a:stretch>
        </p:blipFill>
        <p:spPr bwMode="auto">
          <a:xfrm>
            <a:off x="5863456" y="2184425"/>
            <a:ext cx="3110880" cy="2035969"/>
          </a:xfrm>
          <a:prstGeom prst="rect">
            <a:avLst/>
          </a:prstGeom>
          <a:noFill/>
          <a:ln w="12700" cap="flat">
            <a:solidFill>
              <a:srgbClr val="737575"/>
            </a:solidFill>
            <a:prstDash val="solid"/>
            <a:miter lim="800000"/>
            <a:headEnd/>
            <a:tailEnd/>
          </a:ln>
          <a:effectLst>
            <a:outerShdw blurRad="127000" dist="25399" dir="18900000" algn="ctr" rotWithShape="0">
              <a:schemeClr val="bg2">
                <a:alpha val="20000"/>
              </a:schemeClr>
            </a:outerShdw>
          </a:effectLst>
        </p:spPr>
      </p:pic>
      <p:sp>
        <p:nvSpPr>
          <p:cNvPr id="114692" name="Rectangle 3"/>
          <p:cNvSpPr>
            <a:spLocks/>
          </p:cNvSpPr>
          <p:nvPr/>
        </p:nvSpPr>
        <p:spPr bwMode="auto">
          <a:xfrm>
            <a:off x="7000875" y="6643687"/>
            <a:ext cx="2009180" cy="98227"/>
          </a:xfrm>
          <a:prstGeom prst="rect">
            <a:avLst/>
          </a:prstGeom>
          <a:noFill/>
          <a:ln w="12700">
            <a:noFill/>
            <a:miter lim="800000"/>
            <a:headEnd/>
            <a:tailEnd/>
          </a:ln>
        </p:spPr>
        <p:txBody>
          <a:bodyPr lIns="0" tIns="0" rIns="0" bIns="0">
            <a:prstTxWarp prst="textNoShape">
              <a:avLst/>
            </a:prstTxWarp>
          </a:bodyPr>
          <a:lstStyle/>
          <a:p>
            <a:pPr marL="39066" algn="r"/>
            <a:r>
              <a:rPr lang="en-US" sz="800" dirty="0">
                <a:solidFill>
                  <a:srgbClr val="BFBFBF"/>
                </a:solidFill>
                <a:latin typeface="Myriad Pro" charset="0"/>
                <a:ea typeface="Myriad Pro" charset="0"/>
                <a:cs typeface="Myriad Pro" charset="0"/>
                <a:sym typeface="Myriad Pro" charset="0"/>
              </a:rPr>
              <a:t>© 2009 </a:t>
            </a:r>
            <a:r>
              <a:rPr lang="en-US" sz="800" dirty="0" err="1">
                <a:solidFill>
                  <a:srgbClr val="BFBFBF"/>
                </a:solidFill>
                <a:latin typeface="Myriad Pro" charset="0"/>
                <a:ea typeface="Myriad Pro" charset="0"/>
                <a:cs typeface="Myriad Pro" charset="0"/>
                <a:sym typeface="Myriad Pro" charset="0"/>
              </a:rPr>
              <a:t>Acquia</a:t>
            </a:r>
            <a:r>
              <a:rPr lang="en-US" sz="800" dirty="0">
                <a:solidFill>
                  <a:srgbClr val="BFBFBF"/>
                </a:solidFill>
                <a:latin typeface="Myriad Pro" charset="0"/>
                <a:ea typeface="Myriad Pro" charset="0"/>
                <a:cs typeface="Myriad Pro" charset="0"/>
                <a:sym typeface="Myriad Pro" charset="0"/>
              </a:rPr>
              <a:t>, Inc. </a:t>
            </a:r>
          </a:p>
        </p:txBody>
      </p:sp>
      <p:sp>
        <p:nvSpPr>
          <p:cNvPr id="114693" name="Rectangle 4"/>
          <p:cNvSpPr>
            <a:spLocks noGrp="1" noChangeArrowheads="1"/>
          </p:cNvSpPr>
          <p:nvPr>
            <p:ph type="title"/>
          </p:nvPr>
        </p:nvSpPr>
        <p:spPr/>
        <p:txBody>
          <a:bodyPr/>
          <a:lstStyle/>
          <a:p>
            <a:pPr marL="39066" indent="-39066"/>
            <a:r>
              <a:rPr lang="en-US" dirty="0"/>
              <a:t>Runs on LAMP...</a:t>
            </a:r>
          </a:p>
        </p:txBody>
      </p:sp>
      <p:sp>
        <p:nvSpPr>
          <p:cNvPr id="114694" name="Rectangle 5"/>
          <p:cNvSpPr>
            <a:spLocks/>
          </p:cNvSpPr>
          <p:nvPr/>
        </p:nvSpPr>
        <p:spPr bwMode="auto">
          <a:xfrm>
            <a:off x="2720206" y="1379636"/>
            <a:ext cx="1375172" cy="500063"/>
          </a:xfrm>
          <a:prstGeom prst="rect">
            <a:avLst/>
          </a:prstGeom>
          <a:noFill/>
          <a:ln w="12700">
            <a:noFill/>
            <a:miter lim="800000"/>
            <a:headEnd/>
            <a:tailEnd/>
          </a:ln>
        </p:spPr>
        <p:txBody>
          <a:bodyPr lIns="35717" tIns="35717" rIns="35717" bIns="35717" anchor="ctr">
            <a:prstTxWarp prst="textNoShape">
              <a:avLst/>
            </a:prstTxWarp>
          </a:bodyPr>
          <a:lstStyle/>
          <a:p>
            <a:pPr marL="205376" indent="-146219"/>
            <a:r>
              <a:rPr lang="en-US" sz="3400" dirty="0">
                <a:solidFill>
                  <a:srgbClr val="2E72BE"/>
                </a:solidFill>
                <a:latin typeface="Myriad Pro" charset="0"/>
                <a:ea typeface="Myriad Pro" charset="0"/>
                <a:cs typeface="Myriad Pro" charset="0"/>
                <a:sym typeface="Myriad Pro" charset="0"/>
              </a:rPr>
              <a:t>L</a:t>
            </a:r>
            <a:r>
              <a:rPr lang="en-US" sz="3400" dirty="0">
                <a:solidFill>
                  <a:srgbClr val="737575"/>
                </a:solidFill>
                <a:latin typeface="Myriad Pro" charset="0"/>
                <a:ea typeface="Myriad Pro" charset="0"/>
                <a:cs typeface="Myriad Pro" charset="0"/>
                <a:sym typeface="Myriad Pro" charset="0"/>
              </a:rPr>
              <a:t>inux</a:t>
            </a:r>
          </a:p>
        </p:txBody>
      </p:sp>
      <p:sp>
        <p:nvSpPr>
          <p:cNvPr id="114695" name="Rectangle 6"/>
          <p:cNvSpPr>
            <a:spLocks/>
          </p:cNvSpPr>
          <p:nvPr/>
        </p:nvSpPr>
        <p:spPr bwMode="auto">
          <a:xfrm>
            <a:off x="2723555" y="1982390"/>
            <a:ext cx="2000250" cy="500063"/>
          </a:xfrm>
          <a:prstGeom prst="rect">
            <a:avLst/>
          </a:prstGeom>
          <a:noFill/>
          <a:ln w="12700">
            <a:noFill/>
            <a:miter lim="800000"/>
            <a:headEnd/>
            <a:tailEnd/>
          </a:ln>
        </p:spPr>
        <p:txBody>
          <a:bodyPr lIns="35717" tIns="35717" rIns="35717" bIns="35717" anchor="ctr">
            <a:prstTxWarp prst="textNoShape">
              <a:avLst/>
            </a:prstTxWarp>
          </a:bodyPr>
          <a:lstStyle/>
          <a:p>
            <a:pPr marL="205376" indent="-146219"/>
            <a:r>
              <a:rPr lang="en-US" sz="3400" dirty="0">
                <a:solidFill>
                  <a:srgbClr val="2E72BE"/>
                </a:solidFill>
                <a:latin typeface="Myriad Pro" charset="0"/>
                <a:ea typeface="Myriad Pro" charset="0"/>
                <a:cs typeface="Myriad Pro" charset="0"/>
                <a:sym typeface="Myriad Pro" charset="0"/>
              </a:rPr>
              <a:t>A</a:t>
            </a:r>
            <a:r>
              <a:rPr lang="en-US" sz="3400" dirty="0">
                <a:solidFill>
                  <a:srgbClr val="737575"/>
                </a:solidFill>
                <a:latin typeface="Myriad Pro" charset="0"/>
                <a:ea typeface="Myriad Pro" charset="0"/>
                <a:cs typeface="Myriad Pro" charset="0"/>
                <a:sym typeface="Myriad Pro" charset="0"/>
              </a:rPr>
              <a:t>pache</a:t>
            </a:r>
          </a:p>
        </p:txBody>
      </p:sp>
      <p:sp>
        <p:nvSpPr>
          <p:cNvPr id="114696" name="Rectangle 7"/>
          <p:cNvSpPr>
            <a:spLocks/>
          </p:cNvSpPr>
          <p:nvPr/>
        </p:nvSpPr>
        <p:spPr bwMode="auto">
          <a:xfrm>
            <a:off x="2723555" y="2580679"/>
            <a:ext cx="2250281" cy="500063"/>
          </a:xfrm>
          <a:prstGeom prst="rect">
            <a:avLst/>
          </a:prstGeom>
          <a:noFill/>
          <a:ln w="12700">
            <a:noFill/>
            <a:miter lim="800000"/>
            <a:headEnd/>
            <a:tailEnd/>
          </a:ln>
        </p:spPr>
        <p:txBody>
          <a:bodyPr lIns="35717" tIns="35717" rIns="35717" bIns="35717" anchor="ctr">
            <a:prstTxWarp prst="textNoShape">
              <a:avLst/>
            </a:prstTxWarp>
          </a:bodyPr>
          <a:lstStyle/>
          <a:p>
            <a:pPr marL="205376" indent="-146219"/>
            <a:r>
              <a:rPr lang="en-US" sz="3400" dirty="0" err="1">
                <a:solidFill>
                  <a:srgbClr val="2E72BE"/>
                </a:solidFill>
                <a:latin typeface="Myriad Pro" charset="0"/>
                <a:ea typeface="Myriad Pro" charset="0"/>
                <a:cs typeface="Myriad Pro" charset="0"/>
                <a:sym typeface="Myriad Pro" charset="0"/>
              </a:rPr>
              <a:t>M</a:t>
            </a:r>
            <a:r>
              <a:rPr lang="en-US" sz="3400" dirty="0" err="1">
                <a:solidFill>
                  <a:srgbClr val="737575"/>
                </a:solidFill>
                <a:latin typeface="Myriad Pro" charset="0"/>
                <a:ea typeface="Myriad Pro" charset="0"/>
                <a:cs typeface="Myriad Pro" charset="0"/>
                <a:sym typeface="Myriad Pro" charset="0"/>
              </a:rPr>
              <a:t>ySQL</a:t>
            </a:r>
            <a:endParaRPr lang="en-US" sz="3400" dirty="0">
              <a:solidFill>
                <a:srgbClr val="737575"/>
              </a:solidFill>
              <a:latin typeface="Myriad Pro" charset="0"/>
              <a:ea typeface="Myriad Pro" charset="0"/>
              <a:cs typeface="Myriad Pro" charset="0"/>
              <a:sym typeface="Myriad Pro" charset="0"/>
            </a:endParaRPr>
          </a:p>
        </p:txBody>
      </p:sp>
      <p:sp>
        <p:nvSpPr>
          <p:cNvPr id="114697" name="Rectangle 8"/>
          <p:cNvSpPr>
            <a:spLocks/>
          </p:cNvSpPr>
          <p:nvPr/>
        </p:nvSpPr>
        <p:spPr bwMode="auto">
          <a:xfrm>
            <a:off x="2723555" y="3178969"/>
            <a:ext cx="1375172" cy="500063"/>
          </a:xfrm>
          <a:prstGeom prst="rect">
            <a:avLst/>
          </a:prstGeom>
          <a:noFill/>
          <a:ln w="12700">
            <a:noFill/>
            <a:miter lim="800000"/>
            <a:headEnd/>
            <a:tailEnd/>
          </a:ln>
        </p:spPr>
        <p:txBody>
          <a:bodyPr lIns="35717" tIns="35717" rIns="35717" bIns="35717" anchor="ctr">
            <a:prstTxWarp prst="textNoShape">
              <a:avLst/>
            </a:prstTxWarp>
          </a:bodyPr>
          <a:lstStyle/>
          <a:p>
            <a:pPr marL="205376" indent="-146219"/>
            <a:r>
              <a:rPr lang="en-US" sz="3400" dirty="0">
                <a:solidFill>
                  <a:srgbClr val="2E72BE"/>
                </a:solidFill>
                <a:latin typeface="Myriad Pro" charset="0"/>
                <a:ea typeface="Myriad Pro" charset="0"/>
                <a:cs typeface="Myriad Pro" charset="0"/>
                <a:sym typeface="Myriad Pro" charset="0"/>
              </a:rPr>
              <a:t>P</a:t>
            </a:r>
            <a:r>
              <a:rPr lang="en-US" sz="3400" dirty="0">
                <a:solidFill>
                  <a:srgbClr val="737575"/>
                </a:solidFill>
                <a:latin typeface="Myriad Pro" charset="0"/>
                <a:ea typeface="Myriad Pro" charset="0"/>
                <a:cs typeface="Myriad Pro" charset="0"/>
                <a:sym typeface="Myriad Pro" charset="0"/>
              </a:rPr>
              <a:t>HP</a:t>
            </a:r>
          </a:p>
        </p:txBody>
      </p:sp>
      <p:pic>
        <p:nvPicPr>
          <p:cNvPr id="24585" name="Picture 9"/>
          <p:cNvPicPr>
            <a:picLocks noChangeAspect="1" noChangeArrowheads="1"/>
          </p:cNvPicPr>
          <p:nvPr/>
        </p:nvPicPr>
        <p:blipFill>
          <a:blip r:embed="rId5"/>
          <a:srcRect/>
          <a:stretch>
            <a:fillRect/>
          </a:stretch>
        </p:blipFill>
        <p:spPr bwMode="auto">
          <a:xfrm>
            <a:off x="5115595" y="2947914"/>
            <a:ext cx="3243709" cy="2367483"/>
          </a:xfrm>
          <a:prstGeom prst="rect">
            <a:avLst/>
          </a:prstGeom>
          <a:noFill/>
          <a:ln w="12700" cap="flat">
            <a:solidFill>
              <a:srgbClr val="737575"/>
            </a:solidFill>
            <a:prstDash val="solid"/>
            <a:miter lim="800000"/>
            <a:headEnd/>
            <a:tailEnd/>
          </a:ln>
          <a:effectLst>
            <a:outerShdw blurRad="127000" dist="25399" dir="18900000" algn="ctr" rotWithShape="0">
              <a:schemeClr val="bg2">
                <a:alpha val="20000"/>
              </a:schemeClr>
            </a:outerShdw>
          </a:effectLst>
        </p:spPr>
      </p:pic>
      <p:pic>
        <p:nvPicPr>
          <p:cNvPr id="24586" name="Picture 10"/>
          <p:cNvPicPr>
            <a:picLocks noChangeAspect="1" noChangeArrowheads="1"/>
          </p:cNvPicPr>
          <p:nvPr/>
        </p:nvPicPr>
        <p:blipFill>
          <a:blip r:embed="rId6"/>
          <a:srcRect/>
          <a:stretch>
            <a:fillRect/>
          </a:stretch>
        </p:blipFill>
        <p:spPr bwMode="auto">
          <a:xfrm>
            <a:off x="4183558" y="3691310"/>
            <a:ext cx="3340820" cy="2438921"/>
          </a:xfrm>
          <a:prstGeom prst="rect">
            <a:avLst/>
          </a:prstGeom>
          <a:noFill/>
          <a:ln w="12700" cap="flat">
            <a:solidFill>
              <a:srgbClr val="737575"/>
            </a:solidFill>
            <a:prstDash val="solid"/>
            <a:miter lim="800000"/>
            <a:headEnd/>
            <a:tailEnd/>
          </a:ln>
          <a:effectLst>
            <a:outerShdw blurRad="127000" dist="25399" dir="18900000" algn="ctr" rotWithShape="0">
              <a:schemeClr val="bg2">
                <a:alpha val="20000"/>
              </a:schemeClr>
            </a:outerShdw>
          </a:effectLst>
        </p:spPr>
      </p:pic>
      <p:pic>
        <p:nvPicPr>
          <p:cNvPr id="24587" name="Picture 11"/>
          <p:cNvPicPr>
            <a:picLocks noChangeAspect="1" noChangeArrowheads="1"/>
          </p:cNvPicPr>
          <p:nvPr/>
        </p:nvPicPr>
        <p:blipFill>
          <a:blip r:embed="rId7"/>
          <a:srcRect/>
          <a:stretch>
            <a:fillRect/>
          </a:stretch>
        </p:blipFill>
        <p:spPr bwMode="auto">
          <a:xfrm>
            <a:off x="154037" y="3777258"/>
            <a:ext cx="3090788" cy="2258095"/>
          </a:xfrm>
          <a:prstGeom prst="rect">
            <a:avLst/>
          </a:prstGeom>
          <a:noFill/>
          <a:ln w="12700" cap="flat">
            <a:solidFill>
              <a:srgbClr val="737575"/>
            </a:solidFill>
            <a:prstDash val="solid"/>
            <a:miter lim="800000"/>
            <a:headEnd/>
            <a:tailEnd/>
          </a:ln>
          <a:effectLst>
            <a:outerShdw blurRad="127000" dist="25399" dir="18900000" algn="ctr" rotWithShape="0">
              <a:schemeClr val="bg2">
                <a:alpha val="20000"/>
              </a:schemeClr>
            </a:outerShdw>
          </a:effectLst>
        </p:spPr>
      </p:pic>
      <p:pic>
        <p:nvPicPr>
          <p:cNvPr id="24588" name="Picture 12"/>
          <p:cNvPicPr>
            <a:picLocks noChangeAspect="1" noChangeArrowheads="1"/>
          </p:cNvPicPr>
          <p:nvPr/>
        </p:nvPicPr>
        <p:blipFill>
          <a:blip r:embed="rId8"/>
          <a:srcRect/>
          <a:stretch>
            <a:fillRect/>
          </a:stretch>
        </p:blipFill>
        <p:spPr bwMode="auto">
          <a:xfrm>
            <a:off x="1897559" y="4230440"/>
            <a:ext cx="3389933" cy="2476872"/>
          </a:xfrm>
          <a:prstGeom prst="rect">
            <a:avLst/>
          </a:prstGeom>
          <a:noFill/>
          <a:ln w="12700" cap="flat">
            <a:solidFill>
              <a:srgbClr val="737575"/>
            </a:solidFill>
            <a:prstDash val="solid"/>
            <a:miter lim="800000"/>
            <a:headEnd/>
            <a:tailEnd/>
          </a:ln>
          <a:effectLst>
            <a:outerShdw blurRad="127000" dist="25399" dir="18900000" algn="ctr" rotWithShape="0">
              <a:schemeClr val="bg2">
                <a:alpha val="20000"/>
              </a:schemeClr>
            </a:outerShdw>
          </a:effectLst>
        </p:spPr>
      </p:pic>
      <p:sp>
        <p:nvSpPr>
          <p:cNvPr id="114702" name="Rectangle 13"/>
          <p:cNvSpPr>
            <a:spLocks/>
          </p:cNvSpPr>
          <p:nvPr/>
        </p:nvSpPr>
        <p:spPr bwMode="auto">
          <a:xfrm>
            <a:off x="2705696" y="776164"/>
            <a:ext cx="4111261" cy="456852"/>
          </a:xfrm>
          <a:prstGeom prst="rect">
            <a:avLst/>
          </a:prstGeom>
          <a:noFill/>
          <a:ln w="12700">
            <a:noFill/>
            <a:miter lim="800000"/>
            <a:headEnd/>
            <a:tailEnd/>
          </a:ln>
        </p:spPr>
        <p:txBody>
          <a:bodyPr wrap="none" lIns="35717" tIns="35717" rIns="35717" bIns="35717" anchor="ctr">
            <a:prstTxWarp prst="textNoShape">
              <a:avLst/>
            </a:prstTxWarp>
            <a:spAutoFit/>
          </a:bodyPr>
          <a:lstStyle/>
          <a:p>
            <a:pPr marL="205376" indent="-146219"/>
            <a:r>
              <a:rPr lang="en-US" sz="2500" dirty="0">
                <a:solidFill>
                  <a:srgbClr val="2E72BE"/>
                </a:solidFill>
                <a:latin typeface="Myriad Pro" charset="0"/>
                <a:ea typeface="Myriad Pro" charset="0"/>
                <a:cs typeface="Myriad Pro" charset="0"/>
                <a:sym typeface="Myriad Pro" charset="0"/>
              </a:rPr>
              <a:t>...like the web’s busiest sites</a:t>
            </a:r>
          </a:p>
        </p:txBody>
      </p:sp>
      <p:pic>
        <p:nvPicPr>
          <p:cNvPr id="114703" name="Picture 14"/>
          <p:cNvPicPr>
            <a:picLocks noChangeArrowheads="1"/>
          </p:cNvPicPr>
          <p:nvPr/>
        </p:nvPicPr>
        <p:blipFill>
          <a:blip r:embed="rId9"/>
          <a:srcRect/>
          <a:stretch>
            <a:fillRect/>
          </a:stretch>
        </p:blipFill>
        <p:spPr bwMode="auto">
          <a:xfrm>
            <a:off x="611683" y="1034728"/>
            <a:ext cx="1839516" cy="2419945"/>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ea typeface="ＭＳ Ｐゴシック" pitchFamily="-1" charset="-128"/>
              </a:rPr>
              <a:t>Warner Music Group</a:t>
            </a:r>
          </a:p>
        </p:txBody>
      </p:sp>
      <p:sp>
        <p:nvSpPr>
          <p:cNvPr id="34819" name="Content Placeholder 2"/>
          <p:cNvSpPr>
            <a:spLocks noGrp="1"/>
          </p:cNvSpPr>
          <p:nvPr>
            <p:ph idx="1"/>
          </p:nvPr>
        </p:nvSpPr>
        <p:spPr>
          <a:xfrm>
            <a:off x="125015" y="1303735"/>
            <a:ext cx="3643313" cy="4758408"/>
          </a:xfrm>
        </p:spPr>
        <p:txBody>
          <a:bodyPr anchor="ctr"/>
          <a:lstStyle/>
          <a:p>
            <a:pPr marL="200911" indent="-200911" defTabSz="640682">
              <a:spcAft>
                <a:spcPts val="853"/>
              </a:spcAft>
              <a:buFont typeface="Arial" pitchFamily="-1" charset="0"/>
              <a:buChar char="•"/>
            </a:pPr>
            <a:r>
              <a:rPr lang="en-US" sz="2000" dirty="0">
                <a:latin typeface="Helvetica" pitchFamily="-1" charset="0"/>
                <a:ea typeface="ＭＳ Ｐゴシック" pitchFamily="-1" charset="-128"/>
              </a:rPr>
              <a:t>140 sites on Acquia Managed Cloud</a:t>
            </a:r>
          </a:p>
          <a:p>
            <a:pPr marL="200911" indent="-200911" defTabSz="640682">
              <a:spcAft>
                <a:spcPts val="853"/>
              </a:spcAft>
              <a:buFont typeface="Arial" pitchFamily="-1" charset="0"/>
              <a:buChar char="•"/>
            </a:pPr>
            <a:r>
              <a:rPr lang="en-US" sz="2000" dirty="0">
                <a:latin typeface="Helvetica" pitchFamily="-1" charset="0"/>
                <a:ea typeface="ＭＳ Ｐゴシック" pitchFamily="-1" charset="-128"/>
              </a:rPr>
              <a:t>Complex e-commerce workflow requiring registration, search, checkout</a:t>
            </a:r>
          </a:p>
          <a:p>
            <a:pPr marL="200911" indent="-200911" defTabSz="640682">
              <a:spcAft>
                <a:spcPts val="853"/>
              </a:spcAft>
              <a:buFont typeface="Arial" pitchFamily="-1" charset="0"/>
              <a:buChar char="•"/>
            </a:pPr>
            <a:r>
              <a:rPr lang="en-US" sz="2000" dirty="0">
                <a:latin typeface="Helvetica" pitchFamily="-1" charset="0"/>
                <a:ea typeface="ＭＳ Ｐゴシック" pitchFamily="-1" charset="-128"/>
              </a:rPr>
              <a:t>Call-to-action from unpredictable promos drives thousands of simultaneous responses</a:t>
            </a:r>
          </a:p>
          <a:p>
            <a:pPr marL="200911" indent="-200911" defTabSz="640682">
              <a:spcAft>
                <a:spcPts val="853"/>
              </a:spcAft>
              <a:buFont typeface="Arial" pitchFamily="-1" charset="0"/>
              <a:buChar char="•"/>
            </a:pPr>
            <a:r>
              <a:rPr lang="en-US" sz="2000" b="1" dirty="0">
                <a:latin typeface="Helvetica" pitchFamily="-1" charset="0"/>
                <a:ea typeface="ＭＳ Ｐゴシック" pitchFamily="-1" charset="-128"/>
              </a:rPr>
              <a:t>Have experienced 90M requests in one day</a:t>
            </a:r>
          </a:p>
          <a:p>
            <a:pPr marL="200911" indent="-200911" defTabSz="640682">
              <a:spcAft>
                <a:spcPts val="853"/>
              </a:spcAft>
              <a:buFont typeface="Arial" pitchFamily="-1" charset="0"/>
              <a:buChar char="•"/>
            </a:pPr>
            <a:endParaRPr lang="en-US" sz="2000" dirty="0">
              <a:latin typeface="Helvetica" pitchFamily="-1" charset="0"/>
              <a:ea typeface="ＭＳ Ｐゴシック" pitchFamily="-1" charset="-128"/>
            </a:endParaRPr>
          </a:p>
        </p:txBody>
      </p:sp>
      <p:pic>
        <p:nvPicPr>
          <p:cNvPr id="6" name="Picture 5" descr="FEMA | Federal Emergency Management Agency.png"/>
          <p:cNvPicPr>
            <a:picLocks noChangeAspect="1"/>
          </p:cNvPicPr>
          <p:nvPr/>
        </p:nvPicPr>
        <p:blipFill>
          <a:blip r:embed="rId2"/>
          <a:stretch>
            <a:fillRect/>
          </a:stretch>
        </p:blipFill>
        <p:spPr>
          <a:xfrm>
            <a:off x="4323085" y="857250"/>
            <a:ext cx="4820915" cy="2875359"/>
          </a:xfrm>
          <a:prstGeom prst="rect">
            <a:avLst/>
          </a:prstGeom>
          <a:ln>
            <a:noFill/>
          </a:ln>
          <a:effectLst>
            <a:outerShdw blurRad="292100" dist="139700" dir="2700000" algn="tl" rotWithShape="0">
              <a:srgbClr val="333333">
                <a:alpha val="65000"/>
              </a:srgbClr>
            </a:outerShdw>
          </a:effectLst>
        </p:spPr>
      </p:pic>
      <p:pic>
        <p:nvPicPr>
          <p:cNvPr id="7" name="Picture 1" descr="Kid Rock Official Website_ Born Free Music, Videos, Photos, Lyrics, Tour Dates, Forums-1.png"/>
          <p:cNvPicPr>
            <a:picLocks noChangeAspect="1"/>
          </p:cNvPicPr>
          <p:nvPr/>
        </p:nvPicPr>
        <p:blipFill>
          <a:blip r:embed="rId3"/>
          <a:srcRect/>
          <a:stretch>
            <a:fillRect/>
          </a:stretch>
        </p:blipFill>
        <p:spPr bwMode="auto">
          <a:xfrm>
            <a:off x="3982641" y="1928813"/>
            <a:ext cx="3746004" cy="2571750"/>
          </a:xfrm>
          <a:prstGeom prst="rect">
            <a:avLst/>
          </a:prstGeom>
          <a:ln>
            <a:noFill/>
          </a:ln>
          <a:effectLst>
            <a:outerShdw blurRad="292100" dist="139700" dir="2700000" algn="tl" rotWithShape="0">
              <a:srgbClr val="333333">
                <a:alpha val="65000"/>
              </a:srgbClr>
            </a:outerShdw>
          </a:effectLst>
        </p:spPr>
      </p:pic>
      <p:pic>
        <p:nvPicPr>
          <p:cNvPr id="8" name="Picture 3" descr="Paramore Official Website_ Singles Music, Videos, Photos, Lyrics, Tour Dates, Forums-1.png"/>
          <p:cNvPicPr>
            <a:picLocks noChangeAspect="1"/>
          </p:cNvPicPr>
          <p:nvPr/>
        </p:nvPicPr>
        <p:blipFill>
          <a:blip r:embed="rId4"/>
          <a:srcRect/>
          <a:stretch>
            <a:fillRect/>
          </a:stretch>
        </p:blipFill>
        <p:spPr bwMode="auto">
          <a:xfrm>
            <a:off x="5597798" y="2839640"/>
            <a:ext cx="3546202" cy="2357438"/>
          </a:xfrm>
          <a:prstGeom prst="rect">
            <a:avLst/>
          </a:prstGeom>
          <a:ln>
            <a:noFill/>
          </a:ln>
          <a:effectLst>
            <a:outerShdw blurRad="292100" dist="139700" dir="2700000" algn="tl" rotWithShape="0">
              <a:srgbClr val="333333">
                <a:alpha val="65000"/>
              </a:srgbClr>
            </a:outerShdw>
          </a:effectLst>
        </p:spPr>
      </p:pic>
      <p:pic>
        <p:nvPicPr>
          <p:cNvPr id="9" name="Picture 1" descr="Bruno Mars Official Website_ doo - wops &amp; hooligans Music, Videos, Photos, Lyrics, Tour Dates, Forums.png"/>
          <p:cNvPicPr>
            <a:picLocks noChangeAspect="1"/>
          </p:cNvPicPr>
          <p:nvPr/>
        </p:nvPicPr>
        <p:blipFill>
          <a:blip r:embed="rId5"/>
          <a:srcRect/>
          <a:stretch>
            <a:fillRect/>
          </a:stretch>
        </p:blipFill>
        <p:spPr bwMode="auto">
          <a:xfrm>
            <a:off x="3982641" y="3857625"/>
            <a:ext cx="3258220" cy="23038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8815371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ea typeface="ＭＳ Ｐゴシック" pitchFamily="-1" charset="-128"/>
              </a:rPr>
              <a:t>Al Jazeera blogs</a:t>
            </a:r>
          </a:p>
        </p:txBody>
      </p:sp>
      <p:sp>
        <p:nvSpPr>
          <p:cNvPr id="36867" name="Content Placeholder 2"/>
          <p:cNvSpPr>
            <a:spLocks noGrp="1"/>
          </p:cNvSpPr>
          <p:nvPr>
            <p:ph idx="1"/>
          </p:nvPr>
        </p:nvSpPr>
        <p:spPr>
          <a:xfrm>
            <a:off x="125015" y="1303735"/>
            <a:ext cx="3643313" cy="4758408"/>
          </a:xfrm>
        </p:spPr>
        <p:txBody>
          <a:bodyPr anchor="ctr"/>
          <a:lstStyle/>
          <a:p>
            <a:pPr marL="200911" indent="-200911" defTabSz="640682">
              <a:spcAft>
                <a:spcPts val="853"/>
              </a:spcAft>
              <a:buFont typeface="Arial" pitchFamily="-1" charset="0"/>
              <a:buChar char="•"/>
            </a:pPr>
            <a:r>
              <a:rPr lang="en-US" sz="2000" dirty="0">
                <a:latin typeface="Helvetica" pitchFamily="-1" charset="0"/>
                <a:ea typeface="ＭＳ Ｐゴシック" pitchFamily="-1" charset="-128"/>
              </a:rPr>
              <a:t>4 sites on Acquia Managed Cloud</a:t>
            </a:r>
          </a:p>
          <a:p>
            <a:pPr marL="200911" indent="-200911" defTabSz="640682">
              <a:spcAft>
                <a:spcPts val="853"/>
              </a:spcAft>
              <a:buFont typeface="Arial" pitchFamily="-1" charset="0"/>
              <a:buChar char="•"/>
            </a:pPr>
            <a:r>
              <a:rPr lang="en-US" sz="2000" b="1" dirty="0">
                <a:latin typeface="Helvetica" pitchFamily="-1" charset="0"/>
                <a:ea typeface="ＭＳ Ｐゴシック" pitchFamily="-1" charset="-128"/>
              </a:rPr>
              <a:t>20M page views in a day</a:t>
            </a:r>
          </a:p>
          <a:p>
            <a:pPr marL="200911" indent="-200911" defTabSz="640682">
              <a:spcAft>
                <a:spcPts val="853"/>
              </a:spcAft>
              <a:buFont typeface="Arial" pitchFamily="-1" charset="0"/>
              <a:buChar char="•"/>
            </a:pPr>
            <a:r>
              <a:rPr lang="en-US" sz="2000" b="1" dirty="0">
                <a:latin typeface="Helvetica" pitchFamily="-1" charset="0"/>
                <a:ea typeface="ＭＳ Ｐゴシック" pitchFamily="-1" charset="-128"/>
              </a:rPr>
              <a:t>50M requests</a:t>
            </a:r>
          </a:p>
          <a:p>
            <a:pPr marL="200911" indent="-200911" defTabSz="640682">
              <a:spcAft>
                <a:spcPts val="853"/>
              </a:spcAft>
              <a:buFont typeface="Arial" pitchFamily="-1" charset="0"/>
              <a:buChar char="•"/>
            </a:pPr>
            <a:r>
              <a:rPr lang="en-US" sz="2000" b="1" dirty="0">
                <a:latin typeface="Helvetica" pitchFamily="-1" charset="0"/>
                <a:ea typeface="ＭＳ Ｐゴシック" pitchFamily="-1" charset="-128"/>
              </a:rPr>
              <a:t>380M </a:t>
            </a:r>
            <a:r>
              <a:rPr lang="en-US" sz="2000" b="1" dirty="0" smtClean="0">
                <a:latin typeface="Helvetica" pitchFamily="-1" charset="0"/>
                <a:ea typeface="ＭＳ Ｐゴシック" pitchFamily="-1" charset="-128"/>
              </a:rPr>
              <a:t>page views </a:t>
            </a:r>
            <a:r>
              <a:rPr lang="en-US" sz="2000" b="1" dirty="0">
                <a:latin typeface="Helvetica" pitchFamily="-1" charset="0"/>
                <a:ea typeface="ＭＳ Ｐゴシック" pitchFamily="-1" charset="-128"/>
              </a:rPr>
              <a:t>per month</a:t>
            </a:r>
          </a:p>
          <a:p>
            <a:pPr marL="200911" indent="-200911" defTabSz="640682">
              <a:spcAft>
                <a:spcPts val="853"/>
              </a:spcAft>
              <a:buFont typeface="Arial" pitchFamily="-1" charset="0"/>
              <a:buChar char="•"/>
            </a:pPr>
            <a:endParaRPr lang="en-US" sz="2000" b="1" dirty="0">
              <a:latin typeface="Helvetica" pitchFamily="-1" charset="0"/>
              <a:ea typeface="ＭＳ Ｐゴシック" pitchFamily="-1" charset="-128"/>
            </a:endParaRPr>
          </a:p>
          <a:p>
            <a:pPr marL="200911" indent="-200911" defTabSz="640682">
              <a:spcAft>
                <a:spcPts val="853"/>
              </a:spcAft>
              <a:buFont typeface="Arial" pitchFamily="-1" charset="0"/>
              <a:buChar char="•"/>
            </a:pPr>
            <a:endParaRPr lang="en-US" sz="2000" dirty="0">
              <a:latin typeface="Helvetica" pitchFamily="-1" charset="0"/>
              <a:ea typeface="ＭＳ Ｐゴシック" pitchFamily="-1" charset="-128"/>
            </a:endParaRPr>
          </a:p>
        </p:txBody>
      </p:sp>
      <p:pic>
        <p:nvPicPr>
          <p:cNvPr id="36868" name="Picture 10" descr="Aljazeera-blogs.png"/>
          <p:cNvPicPr>
            <a:picLocks noChangeAspect="1"/>
          </p:cNvPicPr>
          <p:nvPr/>
        </p:nvPicPr>
        <p:blipFill>
          <a:blip r:embed="rId2"/>
          <a:srcRect/>
          <a:stretch>
            <a:fillRect/>
          </a:stretch>
        </p:blipFill>
        <p:spPr bwMode="auto">
          <a:xfrm>
            <a:off x="4224859" y="635861"/>
            <a:ext cx="4919141" cy="4880074"/>
          </a:xfrm>
          <a:prstGeom prst="rect">
            <a:avLst/>
          </a:prstGeom>
          <a:noFill/>
          <a:ln w="9525">
            <a:noFill/>
            <a:miter lim="800000"/>
            <a:headEnd/>
            <a:tailEnd/>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155962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ea typeface="ＭＳ Ｐゴシック" pitchFamily="-1" charset="-128"/>
              </a:rPr>
              <a:t>Gofobo</a:t>
            </a:r>
          </a:p>
        </p:txBody>
      </p:sp>
      <p:sp>
        <p:nvSpPr>
          <p:cNvPr id="37891" name="Slide Number Placeholder 2"/>
          <p:cNvSpPr>
            <a:spLocks noGrp="1"/>
          </p:cNvSpPr>
          <p:nvPr>
            <p:ph type="sldNum" sz="quarter" idx="4294967295"/>
          </p:nvPr>
        </p:nvSpPr>
        <p:spPr bwMode="auto">
          <a:xfrm>
            <a:off x="319237" y="6356821"/>
            <a:ext cx="498947" cy="365001"/>
          </a:xfrm>
          <a:prstGeom prst="rect">
            <a:avLst/>
          </a:prstGeom>
          <a:noFill/>
          <a:ln>
            <a:miter lim="800000"/>
            <a:headEnd/>
            <a:tailEnd/>
          </a:ln>
        </p:spPr>
        <p:txBody>
          <a:bodyPr lIns="64291" tIns="32146" rIns="64291" bIns="32146"/>
          <a:lstStyle/>
          <a:p>
            <a:fld id="{1957E8E3-22C4-2545-B84F-CB9D6CD3AD22}" type="slidenum">
              <a:rPr lang="en-US" smtClean="0">
                <a:latin typeface="Gill Sans" pitchFamily="-1" charset="0"/>
                <a:ea typeface="ヒラギノ角ゴ ProN W3" pitchFamily="-1" charset="-128"/>
                <a:cs typeface="ヒラギノ角ゴ ProN W3" pitchFamily="-1" charset="-128"/>
                <a:sym typeface="Gill Sans" pitchFamily="-1" charset="0"/>
              </a:rPr>
              <a:pPr/>
              <a:t>48</a:t>
            </a:fld>
            <a:endParaRPr lang="en-US" smtClean="0">
              <a:latin typeface="Gill Sans" pitchFamily="-1" charset="0"/>
              <a:ea typeface="ヒラギノ角ゴ ProN W3" pitchFamily="-1" charset="-128"/>
              <a:cs typeface="ヒラギノ角ゴ ProN W3" pitchFamily="-1" charset="-128"/>
              <a:sym typeface="Gill Sans" pitchFamily="-1" charset="0"/>
            </a:endParaRPr>
          </a:p>
        </p:txBody>
      </p:sp>
      <p:sp>
        <p:nvSpPr>
          <p:cNvPr id="23" name="Rectangle 22"/>
          <p:cNvSpPr/>
          <p:nvPr/>
        </p:nvSpPr>
        <p:spPr>
          <a:xfrm>
            <a:off x="4806404" y="4339828"/>
            <a:ext cx="3974828" cy="1714500"/>
          </a:xfrm>
          <a:prstGeom prst="rect">
            <a:avLst/>
          </a:prstGeom>
          <a:gradFill flip="none" rotWithShape="1">
            <a:gsLst>
              <a:gs pos="0">
                <a:schemeClr val="bg1">
                  <a:alpha val="0"/>
                </a:schemeClr>
              </a:gs>
              <a:gs pos="26000">
                <a:schemeClr val="bg1">
                  <a:alpha val="84000"/>
                </a:schemeClr>
              </a:gs>
              <a:gs pos="100000">
                <a:schemeClr val="bg1">
                  <a:alpha val="0"/>
                </a:schemeClr>
              </a:gs>
              <a:gs pos="77000">
                <a:schemeClr val="bg1">
                  <a:alpha val="82000"/>
                </a:schemeClr>
              </a:gs>
            </a:gsLst>
            <a:lin ang="0" scaled="0"/>
            <a:tileRect/>
          </a:gradFill>
          <a:ln>
            <a:noFill/>
          </a:ln>
          <a:effectLst/>
        </p:spPr>
        <p:style>
          <a:lnRef idx="1">
            <a:schemeClr val="dk1"/>
          </a:lnRef>
          <a:fillRef idx="2">
            <a:schemeClr val="dk1"/>
          </a:fillRef>
          <a:effectRef idx="1">
            <a:schemeClr val="dk1"/>
          </a:effectRef>
          <a:fontRef idx="minor">
            <a:schemeClr val="dk1"/>
          </a:fontRef>
        </p:style>
        <p:txBody>
          <a:bodyPr lIns="64291" tIns="32146" rIns="64291" bIns="32146" anchor="ctr">
            <a:prstTxWarp prst="textNoShape">
              <a:avLst/>
            </a:prstTxWarp>
          </a:bodyPr>
          <a:lstStyle/>
          <a:p>
            <a:pPr>
              <a:defRPr/>
            </a:pPr>
            <a:endParaRPr lang="en-US" sz="700" dirty="0">
              <a:solidFill>
                <a:schemeClr val="tx2"/>
              </a:solidFill>
              <a:sym typeface="Gill Sans" pitchFamily="-84" charset="0"/>
            </a:endParaRPr>
          </a:p>
        </p:txBody>
      </p:sp>
      <p:pic>
        <p:nvPicPr>
          <p:cNvPr id="9" name="Picture 8"/>
          <p:cNvPicPr>
            <a:picLocks noChangeAspect="1"/>
          </p:cNvPicPr>
          <p:nvPr/>
        </p:nvPicPr>
        <p:blipFill>
          <a:blip r:embed="rId3"/>
          <a:stretch>
            <a:fillRect/>
          </a:stretch>
        </p:blipFill>
        <p:spPr>
          <a:xfrm>
            <a:off x="4357688" y="1607344"/>
            <a:ext cx="4628927" cy="3214688"/>
          </a:xfrm>
          <a:prstGeom prst="rect">
            <a:avLst/>
          </a:prstGeom>
          <a:ln>
            <a:noFill/>
          </a:ln>
          <a:effectLst>
            <a:outerShdw blurRad="292100" dist="139700" dir="2700000" algn="tl" rotWithShape="0">
              <a:srgbClr val="333333">
                <a:alpha val="65000"/>
              </a:srgbClr>
            </a:outerShdw>
          </a:effectLst>
        </p:spPr>
      </p:pic>
      <p:pic>
        <p:nvPicPr>
          <p:cNvPr id="37894" name="Picture 9"/>
          <p:cNvPicPr>
            <a:picLocks noChangeAspect="1"/>
          </p:cNvPicPr>
          <p:nvPr/>
        </p:nvPicPr>
        <p:blipFill>
          <a:blip r:embed="rId4"/>
          <a:srcRect/>
          <a:stretch>
            <a:fillRect/>
          </a:stretch>
        </p:blipFill>
        <p:spPr bwMode="auto">
          <a:xfrm>
            <a:off x="6286500" y="267890"/>
            <a:ext cx="2634258" cy="974453"/>
          </a:xfrm>
          <a:prstGeom prst="rect">
            <a:avLst/>
          </a:prstGeom>
          <a:noFill/>
          <a:ln w="9525">
            <a:noFill/>
            <a:miter lim="800000"/>
            <a:headEnd/>
            <a:tailEnd/>
          </a:ln>
        </p:spPr>
      </p:pic>
      <p:sp>
        <p:nvSpPr>
          <p:cNvPr id="37895" name="Content Placeholder 2"/>
          <p:cNvSpPr>
            <a:spLocks noGrp="1"/>
          </p:cNvSpPr>
          <p:nvPr>
            <p:ph idx="1"/>
          </p:nvPr>
        </p:nvSpPr>
        <p:spPr>
          <a:xfrm>
            <a:off x="125015" y="1303735"/>
            <a:ext cx="3643313" cy="4758408"/>
          </a:xfrm>
        </p:spPr>
        <p:txBody>
          <a:bodyPr anchor="ctr"/>
          <a:lstStyle/>
          <a:p>
            <a:pPr marL="200911" indent="-200911" defTabSz="640682">
              <a:spcAft>
                <a:spcPts val="853"/>
              </a:spcAft>
            </a:pPr>
            <a:r>
              <a:rPr lang="en-US" smtClean="0">
                <a:latin typeface="Helvetica" pitchFamily="-1" charset="0"/>
                <a:ea typeface="ＭＳ Ｐゴシック" pitchFamily="-1" charset="-128"/>
              </a:rPr>
              <a:t>Start-up business</a:t>
            </a:r>
          </a:p>
          <a:p>
            <a:pPr marL="200911" indent="-200911" defTabSz="640682">
              <a:spcAft>
                <a:spcPts val="853"/>
              </a:spcAft>
            </a:pPr>
            <a:r>
              <a:rPr lang="en-US" smtClean="0">
                <a:latin typeface="Helvetica" pitchFamily="-1" charset="0"/>
                <a:ea typeface="ＭＳ Ｐゴシック" pitchFamily="-1" charset="-128"/>
              </a:rPr>
              <a:t>Frequently experience traffic spikes without notice</a:t>
            </a:r>
          </a:p>
          <a:p>
            <a:pPr marL="200911" indent="-200911" defTabSz="640682">
              <a:spcAft>
                <a:spcPts val="853"/>
              </a:spcAft>
            </a:pPr>
            <a:r>
              <a:rPr lang="en-US" smtClean="0">
                <a:latin typeface="Helvetica" pitchFamily="-1" charset="0"/>
                <a:ea typeface="ＭＳ Ｐゴシック" pitchFamily="-1" charset="-128"/>
              </a:rPr>
              <a:t>Even when they do have notice – i.e. Good Morning America promotion – they don’t have the expertise to know how to scale their environment</a:t>
            </a:r>
          </a:p>
          <a:p>
            <a:pPr marL="200911" indent="-200911" defTabSz="640682">
              <a:spcAft>
                <a:spcPts val="853"/>
              </a:spcAft>
            </a:pPr>
            <a:r>
              <a:rPr lang="en-US" b="1" smtClean="0">
                <a:latin typeface="Helvetica" pitchFamily="-1" charset="0"/>
                <a:ea typeface="ＭＳ Ｐゴシック" pitchFamily="-1" charset="-128"/>
              </a:rPr>
              <a:t>Have experienced 7,500 concurrent users in one day</a:t>
            </a:r>
          </a:p>
          <a:p>
            <a:pPr marL="200911" indent="-200911" defTabSz="640682">
              <a:spcAft>
                <a:spcPts val="853"/>
              </a:spcAft>
            </a:pPr>
            <a:endParaRPr lang="en-US" smtClean="0">
              <a:latin typeface="Helvetica" pitchFamily="-1" charset="0"/>
              <a:ea typeface="ＭＳ Ｐゴシック" pitchFamily="-1" charset="-128"/>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5565084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ea typeface="ＭＳ Ｐゴシック" pitchFamily="-1" charset="-128"/>
              </a:rPr>
              <a:t>Angie’s list</a:t>
            </a:r>
          </a:p>
        </p:txBody>
      </p:sp>
      <p:sp>
        <p:nvSpPr>
          <p:cNvPr id="39939" name="Slide Number Placeholder 2"/>
          <p:cNvSpPr>
            <a:spLocks noGrp="1"/>
          </p:cNvSpPr>
          <p:nvPr>
            <p:ph type="sldNum" sz="quarter" idx="4294967295"/>
          </p:nvPr>
        </p:nvSpPr>
        <p:spPr bwMode="auto">
          <a:xfrm>
            <a:off x="319237" y="6356821"/>
            <a:ext cx="498947" cy="365001"/>
          </a:xfrm>
          <a:prstGeom prst="rect">
            <a:avLst/>
          </a:prstGeom>
          <a:noFill/>
          <a:ln>
            <a:miter lim="800000"/>
            <a:headEnd/>
            <a:tailEnd/>
          </a:ln>
        </p:spPr>
        <p:txBody>
          <a:bodyPr lIns="64291" tIns="32146" rIns="64291" bIns="32146"/>
          <a:lstStyle/>
          <a:p>
            <a:fld id="{6F16AEB0-9F54-3D4C-944E-2AD0637EEF22}" type="slidenum">
              <a:rPr lang="en-US" smtClean="0">
                <a:latin typeface="Gill Sans" pitchFamily="-1" charset="0"/>
                <a:ea typeface="ヒラギノ角ゴ ProN W3" pitchFamily="-1" charset="-128"/>
                <a:cs typeface="ヒラギノ角ゴ ProN W3" pitchFamily="-1" charset="-128"/>
                <a:sym typeface="Gill Sans" pitchFamily="-1" charset="0"/>
              </a:rPr>
              <a:pPr/>
              <a:t>49</a:t>
            </a:fld>
            <a:endParaRPr lang="en-US" smtClean="0">
              <a:latin typeface="Gill Sans" pitchFamily="-1" charset="0"/>
              <a:ea typeface="ヒラギノ角ゴ ProN W3" pitchFamily="-1" charset="-128"/>
              <a:cs typeface="ヒラギノ角ゴ ProN W3" pitchFamily="-1" charset="-128"/>
              <a:sym typeface="Gill Sans" pitchFamily="-1" charset="0"/>
            </a:endParaRPr>
          </a:p>
        </p:txBody>
      </p:sp>
      <p:sp>
        <p:nvSpPr>
          <p:cNvPr id="23" name="Rectangle 22"/>
          <p:cNvSpPr/>
          <p:nvPr/>
        </p:nvSpPr>
        <p:spPr>
          <a:xfrm>
            <a:off x="4806404" y="4339828"/>
            <a:ext cx="3974828" cy="1714500"/>
          </a:xfrm>
          <a:prstGeom prst="rect">
            <a:avLst/>
          </a:prstGeom>
          <a:gradFill flip="none" rotWithShape="1">
            <a:gsLst>
              <a:gs pos="0">
                <a:schemeClr val="bg1">
                  <a:alpha val="0"/>
                </a:schemeClr>
              </a:gs>
              <a:gs pos="26000">
                <a:schemeClr val="bg1">
                  <a:alpha val="84000"/>
                </a:schemeClr>
              </a:gs>
              <a:gs pos="100000">
                <a:schemeClr val="bg1">
                  <a:alpha val="0"/>
                </a:schemeClr>
              </a:gs>
              <a:gs pos="77000">
                <a:schemeClr val="bg1">
                  <a:alpha val="82000"/>
                </a:schemeClr>
              </a:gs>
            </a:gsLst>
            <a:lin ang="0" scaled="0"/>
            <a:tileRect/>
          </a:gradFill>
          <a:ln>
            <a:noFill/>
          </a:ln>
          <a:effectLst/>
        </p:spPr>
        <p:style>
          <a:lnRef idx="1">
            <a:schemeClr val="dk1"/>
          </a:lnRef>
          <a:fillRef idx="2">
            <a:schemeClr val="dk1"/>
          </a:fillRef>
          <a:effectRef idx="1">
            <a:schemeClr val="dk1"/>
          </a:effectRef>
          <a:fontRef idx="minor">
            <a:schemeClr val="dk1"/>
          </a:fontRef>
        </p:style>
        <p:txBody>
          <a:bodyPr lIns="64291" tIns="32146" rIns="64291" bIns="32146" anchor="ctr">
            <a:prstTxWarp prst="textNoShape">
              <a:avLst/>
            </a:prstTxWarp>
          </a:bodyPr>
          <a:lstStyle/>
          <a:p>
            <a:pPr>
              <a:defRPr/>
            </a:pPr>
            <a:endParaRPr lang="en-US" sz="700" dirty="0">
              <a:solidFill>
                <a:schemeClr val="tx2"/>
              </a:solidFill>
              <a:sym typeface="Gill Sans" pitchFamily="-84" charset="0"/>
            </a:endParaRPr>
          </a:p>
        </p:txBody>
      </p:sp>
      <p:pic>
        <p:nvPicPr>
          <p:cNvPr id="9" name="Picture 8"/>
          <p:cNvPicPr>
            <a:picLocks noChangeAspect="1"/>
          </p:cNvPicPr>
          <p:nvPr/>
        </p:nvPicPr>
        <p:blipFill>
          <a:blip r:embed="rId3"/>
          <a:stretch>
            <a:fillRect/>
          </a:stretch>
        </p:blipFill>
        <p:spPr>
          <a:xfrm>
            <a:off x="1357313" y="1178719"/>
            <a:ext cx="6681639" cy="4913561"/>
          </a:xfrm>
          <a:prstGeom prst="rect">
            <a:avLst/>
          </a:prstGeom>
          <a:ln>
            <a:noFill/>
          </a:ln>
          <a:effectLst>
            <a:outerShdw blurRad="292100" dist="139700" dir="2700000" algn="tl" rotWithShape="0">
              <a:srgbClr val="333333">
                <a:alpha val="65000"/>
              </a:srgbClr>
            </a:outerShdw>
          </a:effectLst>
        </p:spPr>
      </p:pic>
      <p:sp>
        <p:nvSpPr>
          <p:cNvPr id="39942" name="Content Placeholder 2"/>
          <p:cNvSpPr>
            <a:spLocks noGrp="1"/>
          </p:cNvSpPr>
          <p:nvPr>
            <p:ph idx="1"/>
          </p:nvPr>
        </p:nvSpPr>
        <p:spPr>
          <a:xfrm>
            <a:off x="5500687" y="2035969"/>
            <a:ext cx="3643313" cy="1079376"/>
          </a:xfrm>
          <a:solidFill>
            <a:srgbClr val="D9D9D9"/>
          </a:solidFill>
        </p:spPr>
        <p:txBody>
          <a:bodyPr anchor="ctr"/>
          <a:lstStyle/>
          <a:p>
            <a:pPr marL="200911" indent="-200911" algn="ctr" defTabSz="640682">
              <a:spcAft>
                <a:spcPts val="853"/>
              </a:spcAft>
              <a:buNone/>
            </a:pPr>
            <a:endParaRPr lang="en-US" b="1" smtClean="0">
              <a:latin typeface="Helvetica" pitchFamily="-1" charset="0"/>
              <a:ea typeface="ＭＳ Ｐゴシック" pitchFamily="-1" charset="-128"/>
            </a:endParaRPr>
          </a:p>
          <a:p>
            <a:pPr marL="200911" indent="-200911" algn="ctr" defTabSz="640682">
              <a:spcAft>
                <a:spcPts val="853"/>
              </a:spcAft>
              <a:buNone/>
            </a:pPr>
            <a:r>
              <a:rPr lang="en-US" b="1" smtClean="0">
                <a:latin typeface="Helvetica" pitchFamily="-1" charset="0"/>
                <a:ea typeface="ＭＳ Ｐゴシック" pitchFamily="-1" charset="-128"/>
              </a:rPr>
              <a:t>Have experienced 90M requests in one day</a:t>
            </a:r>
          </a:p>
          <a:p>
            <a:pPr marL="200911" indent="-200911" algn="ctr" defTabSz="640682">
              <a:spcAft>
                <a:spcPts val="853"/>
              </a:spcAft>
            </a:pPr>
            <a:endParaRPr lang="en-US" smtClean="0">
              <a:latin typeface="Helvetica" pitchFamily="-1" charset="0"/>
              <a:ea typeface="ＭＳ Ｐゴシック" pitchFamily="-1" charset="-128"/>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8139753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Rectangle 1"/>
          <p:cNvSpPr>
            <a:spLocks noGrp="1" noChangeArrowheads="1"/>
          </p:cNvSpPr>
          <p:nvPr>
            <p:ph type="title"/>
          </p:nvPr>
        </p:nvSpPr>
        <p:spPr/>
        <p:txBody>
          <a:bodyPr/>
          <a:lstStyle/>
          <a:p>
            <a:pPr eaLnBrk="1" hangingPunct="1"/>
            <a:r>
              <a:rPr lang="en-US" dirty="0"/>
              <a:t>Because </a:t>
            </a:r>
            <a:r>
              <a:rPr lang="en-US" dirty="0" err="1"/>
              <a:t>Drupal</a:t>
            </a:r>
            <a:r>
              <a:rPr lang="en-US" dirty="0"/>
              <a:t> is...</a:t>
            </a:r>
          </a:p>
        </p:txBody>
      </p:sp>
      <p:sp>
        <p:nvSpPr>
          <p:cNvPr id="103427" name="Rectangle 2"/>
          <p:cNvSpPr>
            <a:spLocks/>
          </p:cNvSpPr>
          <p:nvPr/>
        </p:nvSpPr>
        <p:spPr bwMode="auto">
          <a:xfrm>
            <a:off x="2955727" y="937617"/>
            <a:ext cx="5822156" cy="2241352"/>
          </a:xfrm>
          <a:prstGeom prst="rect">
            <a:avLst/>
          </a:prstGeom>
          <a:noFill/>
          <a:ln w="12700">
            <a:noFill/>
            <a:miter lim="800000"/>
            <a:headEnd/>
            <a:tailEnd/>
          </a:ln>
        </p:spPr>
        <p:txBody>
          <a:bodyPr lIns="0" tIns="0" rIns="0" bIns="0" anchor="ctr">
            <a:prstTxWarp prst="textNoShape">
              <a:avLst/>
            </a:prstTxWarp>
          </a:bodyPr>
          <a:lstStyle/>
          <a:p>
            <a:pPr marL="267881" indent="-267881">
              <a:lnSpc>
                <a:spcPct val="80000"/>
              </a:lnSpc>
              <a:spcBef>
                <a:spcPts val="281"/>
              </a:spcBef>
              <a:buSzPct val="75000"/>
              <a:buFont typeface="Corbel" charset="0"/>
              <a:buChar char="•"/>
            </a:pPr>
            <a:r>
              <a:rPr lang="en-US" sz="2800" dirty="0">
                <a:solidFill>
                  <a:srgbClr val="333333"/>
                </a:solidFill>
                <a:latin typeface="Corbel" charset="0"/>
                <a:ea typeface="Corbel" charset="0"/>
                <a:cs typeface="Corbel" charset="0"/>
                <a:sym typeface="Corbel" charset="0"/>
              </a:rPr>
              <a:t>Open source GPL technology</a:t>
            </a:r>
          </a:p>
          <a:p>
            <a:pPr marL="267881" indent="-267881">
              <a:lnSpc>
                <a:spcPct val="80000"/>
              </a:lnSpc>
              <a:spcBef>
                <a:spcPts val="281"/>
              </a:spcBef>
              <a:buSzPct val="75000"/>
              <a:buFont typeface="Corbel" charset="0"/>
              <a:buChar char="•"/>
            </a:pPr>
            <a:r>
              <a:rPr lang="en-US" sz="2800" dirty="0">
                <a:solidFill>
                  <a:srgbClr val="333333"/>
                </a:solidFill>
                <a:latin typeface="Corbel" charset="0"/>
                <a:ea typeface="Corbel" charset="0"/>
                <a:cs typeface="Corbel" charset="0"/>
                <a:sym typeface="Corbel" charset="0"/>
              </a:rPr>
              <a:t>Modular, open architecture</a:t>
            </a:r>
          </a:p>
          <a:p>
            <a:pPr marL="267881" indent="-267881">
              <a:lnSpc>
                <a:spcPct val="80000"/>
              </a:lnSpc>
              <a:spcBef>
                <a:spcPts val="281"/>
              </a:spcBef>
              <a:buSzPct val="75000"/>
              <a:buFont typeface="Corbel" charset="0"/>
              <a:buChar char="•"/>
            </a:pPr>
            <a:r>
              <a:rPr lang="en-US" sz="2800" dirty="0">
                <a:solidFill>
                  <a:srgbClr val="333333"/>
                </a:solidFill>
                <a:latin typeface="Corbel" charset="0"/>
                <a:ea typeface="Corbel" charset="0"/>
                <a:cs typeface="Corbel" charset="0"/>
                <a:sym typeface="Corbel" charset="0"/>
              </a:rPr>
              <a:t>Content management system</a:t>
            </a:r>
          </a:p>
          <a:p>
            <a:pPr marL="267881" indent="-267881">
              <a:lnSpc>
                <a:spcPct val="80000"/>
              </a:lnSpc>
              <a:spcBef>
                <a:spcPts val="281"/>
              </a:spcBef>
              <a:buSzPct val="75000"/>
              <a:buFont typeface="Corbel" charset="0"/>
              <a:buChar char="•"/>
            </a:pPr>
            <a:r>
              <a:rPr lang="en-US" sz="2800" dirty="0">
                <a:solidFill>
                  <a:srgbClr val="333333"/>
                </a:solidFill>
                <a:latin typeface="Corbel" charset="0"/>
                <a:ea typeface="Corbel" charset="0"/>
                <a:cs typeface="Corbel" charset="0"/>
                <a:sym typeface="Corbel" charset="0"/>
              </a:rPr>
              <a:t>Community enabled</a:t>
            </a:r>
          </a:p>
          <a:p>
            <a:pPr marL="267881" indent="-267881">
              <a:lnSpc>
                <a:spcPct val="80000"/>
              </a:lnSpc>
              <a:spcBef>
                <a:spcPts val="281"/>
              </a:spcBef>
              <a:buSzPct val="75000"/>
              <a:buFont typeface="Corbel" charset="0"/>
              <a:buChar char="•"/>
            </a:pPr>
            <a:r>
              <a:rPr lang="en-US" sz="2800" dirty="0">
                <a:solidFill>
                  <a:srgbClr val="333333"/>
                </a:solidFill>
                <a:latin typeface="Corbel" charset="0"/>
                <a:ea typeface="Corbel" charset="0"/>
                <a:cs typeface="Corbel" charset="0"/>
                <a:sym typeface="Corbel" charset="0"/>
              </a:rPr>
              <a:t>Enterprise scalable and secure</a:t>
            </a:r>
          </a:p>
        </p:txBody>
      </p:sp>
      <p:sp>
        <p:nvSpPr>
          <p:cNvPr id="103428" name="Rectangle 3"/>
          <p:cNvSpPr>
            <a:spLocks/>
          </p:cNvSpPr>
          <p:nvPr/>
        </p:nvSpPr>
        <p:spPr bwMode="auto">
          <a:xfrm>
            <a:off x="875109" y="3161109"/>
            <a:ext cx="8259961" cy="607219"/>
          </a:xfrm>
          <a:prstGeom prst="rect">
            <a:avLst/>
          </a:prstGeom>
          <a:noFill/>
          <a:ln w="12700">
            <a:noFill/>
            <a:miter lim="800000"/>
            <a:headEnd/>
            <a:tailEnd/>
          </a:ln>
        </p:spPr>
        <p:txBody>
          <a:bodyPr lIns="0" tIns="0" rIns="0" bIns="0" anchor="ctr">
            <a:prstTxWarp prst="textNoShape">
              <a:avLst/>
            </a:prstTxWarp>
          </a:bodyPr>
          <a:lstStyle/>
          <a:p>
            <a:r>
              <a:rPr lang="en-US" sz="3800" dirty="0">
                <a:solidFill>
                  <a:srgbClr val="E36F1E"/>
                </a:solidFill>
                <a:latin typeface="Corbel Bold" charset="0"/>
                <a:ea typeface="Corbel Bold" charset="0"/>
                <a:cs typeface="Corbel Bold" charset="0"/>
                <a:sym typeface="Corbel Bold" charset="0"/>
              </a:rPr>
              <a:t>... there are a lot of</a:t>
            </a:r>
            <a:r>
              <a:rPr lang="en-US" sz="3800" dirty="0">
                <a:solidFill>
                  <a:srgbClr val="002B70"/>
                </a:solidFill>
                <a:latin typeface="Corbel Bold" charset="0"/>
                <a:ea typeface="Corbel Bold" charset="0"/>
                <a:cs typeface="Corbel Bold" charset="0"/>
                <a:sym typeface="Corbel Bold" charset="0"/>
              </a:rPr>
              <a:t> </a:t>
            </a:r>
            <a:r>
              <a:rPr lang="en-US" sz="3800" dirty="0">
                <a:solidFill>
                  <a:srgbClr val="E36F1E"/>
                </a:solidFill>
                <a:latin typeface="Corbel Bold" charset="0"/>
                <a:ea typeface="Corbel Bold" charset="0"/>
                <a:cs typeface="Corbel Bold" charset="0"/>
                <a:sym typeface="Corbel Bold" charset="0"/>
              </a:rPr>
              <a:t>[</a:t>
            </a:r>
            <a:r>
              <a:rPr lang="en-US" sz="3800" dirty="0">
                <a:solidFill>
                  <a:srgbClr val="002B70"/>
                </a:solidFill>
                <a:latin typeface="Corbel Bold" charset="0"/>
                <a:ea typeface="Corbel Bold" charset="0"/>
                <a:cs typeface="Corbel Bold" charset="0"/>
                <a:sym typeface="Corbel Bold" charset="0"/>
              </a:rPr>
              <a:t>business</a:t>
            </a:r>
            <a:r>
              <a:rPr lang="en-US" sz="3800" dirty="0">
                <a:solidFill>
                  <a:srgbClr val="E36F1E"/>
                </a:solidFill>
                <a:latin typeface="Corbel Bold" charset="0"/>
                <a:ea typeface="Corbel Bold" charset="0"/>
                <a:cs typeface="Corbel Bold" charset="0"/>
                <a:sym typeface="Corbel Bold" charset="0"/>
              </a:rPr>
              <a:t>]</a:t>
            </a:r>
            <a:r>
              <a:rPr lang="en-US" sz="3800" dirty="0">
                <a:solidFill>
                  <a:srgbClr val="002B70"/>
                </a:solidFill>
                <a:latin typeface="Corbel Bold" charset="0"/>
                <a:ea typeface="Corbel Bold" charset="0"/>
                <a:cs typeface="Corbel Bold" charset="0"/>
                <a:sym typeface="Corbel Bold" charset="0"/>
              </a:rPr>
              <a:t> </a:t>
            </a:r>
            <a:r>
              <a:rPr lang="en-US" sz="3800" dirty="0">
                <a:solidFill>
                  <a:srgbClr val="E36F1E"/>
                </a:solidFill>
                <a:latin typeface="Corbel Bold" charset="0"/>
                <a:ea typeface="Corbel Bold" charset="0"/>
                <a:cs typeface="Corbel Bold" charset="0"/>
                <a:sym typeface="Corbel Bold" charset="0"/>
              </a:rPr>
              <a:t>benefits!</a:t>
            </a:r>
            <a:r>
              <a:rPr lang="en-US" sz="3800" dirty="0">
                <a:solidFill>
                  <a:srgbClr val="002B70"/>
                </a:solidFill>
                <a:latin typeface="Corbel Bold" charset="0"/>
                <a:ea typeface="Corbel Bold" charset="0"/>
                <a:cs typeface="Corbel Bold" charset="0"/>
                <a:sym typeface="Corbel Bold" charset="0"/>
              </a:rPr>
              <a:t> </a:t>
            </a:r>
          </a:p>
        </p:txBody>
      </p:sp>
      <p:sp>
        <p:nvSpPr>
          <p:cNvPr id="103429" name="Rectangle 4"/>
          <p:cNvSpPr>
            <a:spLocks/>
          </p:cNvSpPr>
          <p:nvPr/>
        </p:nvSpPr>
        <p:spPr bwMode="auto">
          <a:xfrm>
            <a:off x="2955726" y="3750469"/>
            <a:ext cx="6643688" cy="2464594"/>
          </a:xfrm>
          <a:prstGeom prst="rect">
            <a:avLst/>
          </a:prstGeom>
          <a:noFill/>
          <a:ln w="12700">
            <a:noFill/>
            <a:miter lim="800000"/>
            <a:headEnd/>
            <a:tailEnd/>
          </a:ln>
        </p:spPr>
        <p:txBody>
          <a:bodyPr lIns="0" tIns="0" rIns="0" bIns="0" anchor="ctr">
            <a:prstTxWarp prst="textNoShape">
              <a:avLst/>
            </a:prstTxWarp>
          </a:bodyPr>
          <a:lstStyle/>
          <a:p>
            <a:pPr marL="267881" indent="-267881">
              <a:lnSpc>
                <a:spcPct val="90000"/>
              </a:lnSpc>
              <a:buClr>
                <a:srgbClr val="333333"/>
              </a:buClr>
              <a:buSzPct val="75000"/>
              <a:buFont typeface="Corbel" charset="0"/>
              <a:buChar char="•"/>
            </a:pPr>
            <a:r>
              <a:rPr lang="en-US" dirty="0">
                <a:solidFill>
                  <a:srgbClr val="DD6D00"/>
                </a:solidFill>
                <a:latin typeface="Corbel Bold" charset="0"/>
                <a:ea typeface="Corbel Bold" charset="0"/>
                <a:cs typeface="Corbel Bold" charset="0"/>
                <a:sym typeface="Corbel Bold" charset="0"/>
              </a:rPr>
              <a:t>[</a:t>
            </a:r>
            <a:r>
              <a:rPr lang="en-US" dirty="0">
                <a:solidFill>
                  <a:srgbClr val="002B70"/>
                </a:solidFill>
                <a:latin typeface="Corbel Bold" charset="0"/>
                <a:ea typeface="Corbel Bold" charset="0"/>
                <a:cs typeface="Corbel Bold" charset="0"/>
                <a:sym typeface="Corbel Bold" charset="0"/>
              </a:rPr>
              <a:t>Lower costs</a:t>
            </a:r>
            <a:r>
              <a:rPr lang="en-US" dirty="0">
                <a:solidFill>
                  <a:srgbClr val="DD6D00"/>
                </a:solidFill>
                <a:latin typeface="Corbel Bold" charset="0"/>
                <a:ea typeface="Corbel Bold" charset="0"/>
                <a:cs typeface="Corbel Bold" charset="0"/>
                <a:sym typeface="Corbel Bold" charset="0"/>
              </a:rPr>
              <a:t>]</a:t>
            </a:r>
            <a:endParaRPr lang="en-US" dirty="0">
              <a:solidFill>
                <a:srgbClr val="DD6D00"/>
              </a:solidFill>
              <a:latin typeface="Corbel" charset="0"/>
              <a:ea typeface="Corbel" charset="0"/>
              <a:cs typeface="Corbel" charset="0"/>
              <a:sym typeface="Corbel" charset="0"/>
            </a:endParaRPr>
          </a:p>
          <a:p>
            <a:pPr marL="267881" indent="-267881">
              <a:lnSpc>
                <a:spcPct val="90000"/>
              </a:lnSpc>
              <a:buClr>
                <a:srgbClr val="333333"/>
              </a:buClr>
              <a:buSzPct val="75000"/>
              <a:buFont typeface="Corbel" charset="0"/>
              <a:buChar char="•"/>
            </a:pPr>
            <a:r>
              <a:rPr lang="en-US" dirty="0">
                <a:solidFill>
                  <a:srgbClr val="DD6D00"/>
                </a:solidFill>
                <a:latin typeface="Corbel Bold" charset="0"/>
                <a:ea typeface="Corbel Bold" charset="0"/>
                <a:cs typeface="Corbel Bold" charset="0"/>
                <a:sym typeface="Corbel Bold" charset="0"/>
              </a:rPr>
              <a:t>[</a:t>
            </a:r>
            <a:r>
              <a:rPr lang="en-US" dirty="0">
                <a:solidFill>
                  <a:srgbClr val="002B70"/>
                </a:solidFill>
                <a:latin typeface="Corbel Bold" charset="0"/>
                <a:ea typeface="Corbel Bold" charset="0"/>
                <a:cs typeface="Corbel Bold" charset="0"/>
                <a:sym typeface="Corbel Bold" charset="0"/>
              </a:rPr>
              <a:t>Open</a:t>
            </a:r>
            <a:r>
              <a:rPr lang="en-US" dirty="0">
                <a:solidFill>
                  <a:srgbClr val="DD6D00"/>
                </a:solidFill>
                <a:latin typeface="Corbel Bold" charset="0"/>
                <a:ea typeface="Corbel Bold" charset="0"/>
                <a:cs typeface="Corbel Bold" charset="0"/>
                <a:sym typeface="Corbel Bold" charset="0"/>
              </a:rPr>
              <a:t>]</a:t>
            </a:r>
            <a:r>
              <a:rPr lang="en-US" dirty="0">
                <a:solidFill>
                  <a:srgbClr val="DD6D00"/>
                </a:solidFill>
                <a:latin typeface="Corbel" charset="0"/>
                <a:ea typeface="Corbel" charset="0"/>
                <a:cs typeface="Corbel" charset="0"/>
                <a:sym typeface="Corbel" charset="0"/>
              </a:rPr>
              <a:t> </a:t>
            </a:r>
            <a:r>
              <a:rPr lang="en-US" dirty="0">
                <a:solidFill>
                  <a:srgbClr val="333333"/>
                </a:solidFill>
                <a:latin typeface="Corbel" charset="0"/>
                <a:ea typeface="Corbel" charset="0"/>
                <a:cs typeface="Corbel" charset="0"/>
                <a:sym typeface="Corbel" charset="0"/>
              </a:rPr>
              <a:t>platform</a:t>
            </a:r>
            <a:endParaRPr lang="en-US" dirty="0">
              <a:solidFill>
                <a:schemeClr val="tx1"/>
              </a:solidFill>
              <a:latin typeface="Corbel" charset="0"/>
              <a:ea typeface="Corbel" charset="0"/>
              <a:cs typeface="Corbel" charset="0"/>
              <a:sym typeface="Corbel" charset="0"/>
            </a:endParaRPr>
          </a:p>
          <a:p>
            <a:pPr marL="267881" indent="-267881">
              <a:lnSpc>
                <a:spcPct val="90000"/>
              </a:lnSpc>
              <a:buClr>
                <a:srgbClr val="333333"/>
              </a:buClr>
              <a:buSzPct val="75000"/>
              <a:buFont typeface="Corbel" charset="0"/>
              <a:buChar char="•"/>
            </a:pPr>
            <a:r>
              <a:rPr lang="en-US" dirty="0">
                <a:solidFill>
                  <a:srgbClr val="333333"/>
                </a:solidFill>
                <a:latin typeface="Corbel" charset="0"/>
                <a:ea typeface="Corbel" charset="0"/>
                <a:cs typeface="Corbel" charset="0"/>
                <a:sym typeface="Corbel" charset="0"/>
              </a:rPr>
              <a:t>Rapid</a:t>
            </a:r>
            <a:r>
              <a:rPr lang="en-US" dirty="0">
                <a:solidFill>
                  <a:schemeClr val="tx1"/>
                </a:solidFill>
                <a:latin typeface="Corbel" charset="0"/>
                <a:ea typeface="Corbel" charset="0"/>
                <a:cs typeface="Corbel" charset="0"/>
                <a:sym typeface="Corbel" charset="0"/>
              </a:rPr>
              <a:t> </a:t>
            </a:r>
            <a:r>
              <a:rPr lang="en-US" dirty="0">
                <a:solidFill>
                  <a:srgbClr val="DD6D00"/>
                </a:solidFill>
                <a:latin typeface="Corbel Bold" charset="0"/>
                <a:ea typeface="Corbel Bold" charset="0"/>
                <a:cs typeface="Corbel Bold" charset="0"/>
                <a:sym typeface="Corbel Bold" charset="0"/>
              </a:rPr>
              <a:t>[</a:t>
            </a:r>
            <a:r>
              <a:rPr lang="en-US" dirty="0">
                <a:solidFill>
                  <a:srgbClr val="002B70"/>
                </a:solidFill>
                <a:latin typeface="Corbel Bold" charset="0"/>
                <a:ea typeface="Corbel Bold" charset="0"/>
                <a:cs typeface="Corbel Bold" charset="0"/>
                <a:sym typeface="Corbel Bold" charset="0"/>
              </a:rPr>
              <a:t>innovation</a:t>
            </a:r>
            <a:r>
              <a:rPr lang="en-US" dirty="0">
                <a:solidFill>
                  <a:srgbClr val="DD6D00"/>
                </a:solidFill>
                <a:latin typeface="Corbel Bold" charset="0"/>
                <a:ea typeface="Corbel Bold" charset="0"/>
                <a:cs typeface="Corbel Bold" charset="0"/>
                <a:sym typeface="Corbel Bold" charset="0"/>
              </a:rPr>
              <a:t>]</a:t>
            </a:r>
            <a:endParaRPr lang="en-US" dirty="0">
              <a:solidFill>
                <a:schemeClr val="tx1"/>
              </a:solidFill>
              <a:latin typeface="Corbel" charset="0"/>
              <a:ea typeface="Corbel" charset="0"/>
              <a:cs typeface="Corbel" charset="0"/>
              <a:sym typeface="Corbel" charset="0"/>
            </a:endParaRPr>
          </a:p>
          <a:p>
            <a:pPr marL="267881" indent="-267881">
              <a:lnSpc>
                <a:spcPct val="90000"/>
              </a:lnSpc>
              <a:buClr>
                <a:srgbClr val="333333"/>
              </a:buClr>
              <a:buSzPct val="75000"/>
              <a:buFont typeface="Corbel" charset="0"/>
              <a:buChar char="•"/>
            </a:pPr>
            <a:r>
              <a:rPr lang="en-US" dirty="0">
                <a:solidFill>
                  <a:srgbClr val="DD6D00"/>
                </a:solidFill>
                <a:latin typeface="Corbel Bold" charset="0"/>
                <a:ea typeface="Corbel Bold" charset="0"/>
                <a:cs typeface="Corbel Bold" charset="0"/>
                <a:sym typeface="Corbel Bold" charset="0"/>
              </a:rPr>
              <a:t>[</a:t>
            </a:r>
            <a:r>
              <a:rPr lang="en-US" dirty="0">
                <a:solidFill>
                  <a:srgbClr val="002B70"/>
                </a:solidFill>
                <a:latin typeface="Corbel Bold" charset="0"/>
                <a:ea typeface="Corbel Bold" charset="0"/>
                <a:cs typeface="Corbel Bold" charset="0"/>
                <a:sym typeface="Corbel Bold" charset="0"/>
              </a:rPr>
              <a:t>Scalable</a:t>
            </a:r>
            <a:r>
              <a:rPr lang="en-US" dirty="0">
                <a:solidFill>
                  <a:srgbClr val="DD6D00"/>
                </a:solidFill>
                <a:latin typeface="Corbel Bold" charset="0"/>
                <a:ea typeface="Corbel Bold" charset="0"/>
                <a:cs typeface="Corbel Bold" charset="0"/>
                <a:sym typeface="Corbel Bold" charset="0"/>
              </a:rPr>
              <a:t>]</a:t>
            </a:r>
            <a:r>
              <a:rPr lang="en-US" dirty="0">
                <a:solidFill>
                  <a:schemeClr val="tx1"/>
                </a:solidFill>
                <a:latin typeface="Corbel" charset="0"/>
                <a:ea typeface="Corbel" charset="0"/>
                <a:cs typeface="Corbel" charset="0"/>
                <a:sym typeface="Corbel" charset="0"/>
              </a:rPr>
              <a:t> </a:t>
            </a:r>
            <a:r>
              <a:rPr lang="en-US" dirty="0">
                <a:solidFill>
                  <a:srgbClr val="333333"/>
                </a:solidFill>
                <a:latin typeface="Corbel" charset="0"/>
                <a:ea typeface="Corbel" charset="0"/>
                <a:cs typeface="Corbel" charset="0"/>
                <a:sym typeface="Corbel" charset="0"/>
              </a:rPr>
              <a:t>deployments</a:t>
            </a:r>
            <a:endParaRPr lang="en-US" dirty="0">
              <a:solidFill>
                <a:schemeClr val="tx1"/>
              </a:solidFill>
              <a:latin typeface="Corbel Bold" charset="0"/>
              <a:ea typeface="Corbel Bold" charset="0"/>
              <a:cs typeface="Corbel Bold" charset="0"/>
              <a:sym typeface="Corbel Bold" charset="0"/>
            </a:endParaRPr>
          </a:p>
          <a:p>
            <a:pPr marL="267881" indent="-267881">
              <a:lnSpc>
                <a:spcPct val="90000"/>
              </a:lnSpc>
              <a:buClr>
                <a:srgbClr val="333333"/>
              </a:buClr>
              <a:buSzPct val="75000"/>
              <a:buFont typeface="Corbel" charset="0"/>
              <a:buChar char="•"/>
            </a:pPr>
            <a:r>
              <a:rPr lang="en-US" dirty="0">
                <a:solidFill>
                  <a:srgbClr val="DD6D00"/>
                </a:solidFill>
                <a:latin typeface="Corbel Bold" charset="0"/>
                <a:ea typeface="Corbel Bold" charset="0"/>
                <a:cs typeface="Corbel Bold" charset="0"/>
                <a:sym typeface="Corbel Bold" charset="0"/>
              </a:rPr>
              <a:t>[</a:t>
            </a:r>
            <a:r>
              <a:rPr lang="en-US" dirty="0">
                <a:solidFill>
                  <a:srgbClr val="002B70"/>
                </a:solidFill>
                <a:latin typeface="Corbel Bold" charset="0"/>
                <a:ea typeface="Corbel Bold" charset="0"/>
                <a:cs typeface="Corbel Bold" charset="0"/>
                <a:sym typeface="Corbel Bold" charset="0"/>
              </a:rPr>
              <a:t>Repeatable</a:t>
            </a:r>
            <a:r>
              <a:rPr lang="en-US" dirty="0">
                <a:solidFill>
                  <a:srgbClr val="DD6D00"/>
                </a:solidFill>
                <a:latin typeface="Corbel Bold" charset="0"/>
                <a:ea typeface="Corbel Bold" charset="0"/>
                <a:cs typeface="Corbel Bold" charset="0"/>
                <a:sym typeface="Corbel Bold" charset="0"/>
              </a:rPr>
              <a:t>]</a:t>
            </a:r>
            <a:r>
              <a:rPr lang="en-US" dirty="0">
                <a:solidFill>
                  <a:schemeClr val="tx1"/>
                </a:solidFill>
                <a:latin typeface="Corbel" charset="0"/>
                <a:ea typeface="Corbel" charset="0"/>
                <a:cs typeface="Corbel" charset="0"/>
                <a:sym typeface="Corbel" charset="0"/>
              </a:rPr>
              <a:t> </a:t>
            </a:r>
            <a:r>
              <a:rPr lang="en-US" dirty="0">
                <a:solidFill>
                  <a:srgbClr val="333333"/>
                </a:solidFill>
                <a:latin typeface="Corbel" charset="0"/>
                <a:ea typeface="Corbel" charset="0"/>
                <a:cs typeface="Corbel" charset="0"/>
                <a:sym typeface="Corbel" charset="0"/>
              </a:rPr>
              <a:t>infrastructure</a:t>
            </a:r>
          </a:p>
        </p:txBody>
      </p:sp>
      <p:grpSp>
        <p:nvGrpSpPr>
          <p:cNvPr id="11" name="Group 7"/>
          <p:cNvGrpSpPr>
            <a:grpSpLocks/>
          </p:cNvGrpSpPr>
          <p:nvPr/>
        </p:nvGrpSpPr>
        <p:grpSpPr bwMode="auto">
          <a:xfrm>
            <a:off x="301865" y="1446609"/>
            <a:ext cx="1789426" cy="564297"/>
            <a:chOff x="0" y="0"/>
            <a:chExt cx="2280" cy="719"/>
          </a:xfrm>
          <a:solidFill>
            <a:srgbClr val="FFFFFF"/>
          </a:solidFill>
        </p:grpSpPr>
        <p:grpSp>
          <p:nvGrpSpPr>
            <p:cNvPr id="12" name="Group 8"/>
            <p:cNvGrpSpPr>
              <a:grpSpLocks/>
            </p:cNvGrpSpPr>
            <p:nvPr/>
          </p:nvGrpSpPr>
          <p:grpSpPr bwMode="auto">
            <a:xfrm>
              <a:off x="-128" y="-96"/>
              <a:ext cx="2544" cy="1064"/>
              <a:chOff x="0" y="0"/>
              <a:chExt cx="2544" cy="1064"/>
            </a:xfrm>
            <a:grpFill/>
          </p:grpSpPr>
          <p:sp>
            <p:nvSpPr>
              <p:cNvPr id="14" name="Rectangle 9"/>
              <p:cNvSpPr>
                <a:spLocks/>
              </p:cNvSpPr>
              <p:nvPr/>
            </p:nvSpPr>
            <p:spPr bwMode="auto">
              <a:xfrm>
                <a:off x="128" y="96"/>
                <a:ext cx="2280" cy="710"/>
              </a:xfrm>
              <a:prstGeom prst="rect">
                <a:avLst/>
              </a:prstGeom>
              <a:grpFill/>
              <a:ln w="12700">
                <a:noFill/>
                <a:miter lim="800000"/>
                <a:headEnd/>
                <a:tailEnd/>
              </a:ln>
            </p:spPr>
            <p:txBody>
              <a:bodyPr lIns="0" tIns="0" rIns="0" bIns="0"/>
              <a:lstStyle/>
              <a:p>
                <a:pPr>
                  <a:defRPr/>
                </a:pPr>
                <a:endParaRPr lang="en-US">
                  <a:latin typeface="Gill Sans" charset="0"/>
                  <a:ea typeface="ヒラギノ角ゴ ProN W3" charset="-128"/>
                  <a:cs typeface="ヒラギノ角ゴ ProN W3" charset="-128"/>
                  <a:sym typeface="Gill Sans" charset="0"/>
                </a:endParaRPr>
              </a:p>
            </p:txBody>
          </p:sp>
          <p:pic>
            <p:nvPicPr>
              <p:cNvPr id="15" name="Picture 10"/>
              <p:cNvPicPr>
                <a:picLocks noChangeArrowheads="1"/>
              </p:cNvPicPr>
              <p:nvPr/>
            </p:nvPicPr>
            <p:blipFill>
              <a:blip r:embed="rId2"/>
              <a:srcRect/>
              <a:stretch>
                <a:fillRect/>
              </a:stretch>
            </p:blipFill>
            <p:spPr bwMode="auto">
              <a:xfrm>
                <a:off x="0" y="0"/>
                <a:ext cx="2544" cy="1064"/>
              </a:xfrm>
              <a:prstGeom prst="rect">
                <a:avLst/>
              </a:prstGeom>
              <a:noFill/>
              <a:ln w="12700">
                <a:noFill/>
                <a:miter lim="800000"/>
                <a:headEnd/>
                <a:tailEnd/>
              </a:ln>
            </p:spPr>
          </p:pic>
        </p:grpSp>
        <p:pic>
          <p:nvPicPr>
            <p:cNvPr id="13" name="Picture 11"/>
            <p:cNvPicPr>
              <a:picLocks noChangeArrowheads="1"/>
            </p:cNvPicPr>
            <p:nvPr/>
          </p:nvPicPr>
          <p:blipFill>
            <a:blip r:embed="rId3" cstate="print">
              <a:extLst/>
            </a:blip>
            <a:srcRect/>
            <a:stretch>
              <a:fillRect/>
            </a:stretch>
          </p:blipFill>
          <p:spPr bwMode="auto">
            <a:xfrm>
              <a:off x="218" y="129"/>
              <a:ext cx="1882" cy="517"/>
            </a:xfrm>
            <a:prstGeom prst="rect">
              <a:avLst/>
            </a:prstGeom>
            <a:grpFill/>
            <a:ln w="25400">
              <a:noFill/>
              <a:miter lim="800000"/>
              <a:headEnd/>
              <a:tailEnd/>
            </a:ln>
          </p:spPr>
        </p:pic>
      </p:gr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ea typeface="ＭＳ Ｐゴシック" pitchFamily="-1" charset="-128"/>
              </a:rPr>
              <a:t>WEEI Sports Radio</a:t>
            </a:r>
          </a:p>
        </p:txBody>
      </p:sp>
      <p:sp>
        <p:nvSpPr>
          <p:cNvPr id="41987" name="Slide Number Placeholder 2"/>
          <p:cNvSpPr>
            <a:spLocks noGrp="1"/>
          </p:cNvSpPr>
          <p:nvPr>
            <p:ph type="sldNum" sz="quarter" idx="4294967295"/>
          </p:nvPr>
        </p:nvSpPr>
        <p:spPr bwMode="auto">
          <a:xfrm>
            <a:off x="319237" y="6356821"/>
            <a:ext cx="498947" cy="365001"/>
          </a:xfrm>
          <a:prstGeom prst="rect">
            <a:avLst/>
          </a:prstGeom>
          <a:noFill/>
          <a:ln>
            <a:miter lim="800000"/>
            <a:headEnd/>
            <a:tailEnd/>
          </a:ln>
        </p:spPr>
        <p:txBody>
          <a:bodyPr lIns="64291" tIns="32146" rIns="64291" bIns="32146"/>
          <a:lstStyle/>
          <a:p>
            <a:fld id="{95442571-C2CD-D449-A71A-B15099F139B6}" type="slidenum">
              <a:rPr lang="en-US" smtClean="0">
                <a:latin typeface="Gill Sans" pitchFamily="-1" charset="0"/>
                <a:ea typeface="ヒラギノ角ゴ ProN W3" pitchFamily="-1" charset="-128"/>
                <a:cs typeface="ヒラギノ角ゴ ProN W3" pitchFamily="-1" charset="-128"/>
                <a:sym typeface="Gill Sans" pitchFamily="-1" charset="0"/>
              </a:rPr>
              <a:pPr/>
              <a:t>50</a:t>
            </a:fld>
            <a:endParaRPr lang="en-US" smtClean="0">
              <a:latin typeface="Gill Sans" pitchFamily="-1" charset="0"/>
              <a:ea typeface="ヒラギノ角ゴ ProN W3" pitchFamily="-1" charset="-128"/>
              <a:cs typeface="ヒラギノ角ゴ ProN W3" pitchFamily="-1" charset="-128"/>
              <a:sym typeface="Gill Sans" pitchFamily="-1" charset="0"/>
            </a:endParaRPr>
          </a:p>
        </p:txBody>
      </p:sp>
      <p:pic>
        <p:nvPicPr>
          <p:cNvPr id="6" name="Picture 5"/>
          <p:cNvPicPr>
            <a:picLocks noChangeAspect="1"/>
          </p:cNvPicPr>
          <p:nvPr/>
        </p:nvPicPr>
        <p:blipFill>
          <a:blip r:embed="rId3"/>
          <a:stretch>
            <a:fillRect/>
          </a:stretch>
        </p:blipFill>
        <p:spPr>
          <a:xfrm>
            <a:off x="1011288" y="1339453"/>
            <a:ext cx="6717357" cy="460771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553641" y="3429000"/>
            <a:ext cx="3921249" cy="2692301"/>
          </a:xfrm>
          <a:prstGeom prst="rect">
            <a:avLst/>
          </a:prstGeom>
          <a:ln>
            <a:noFill/>
          </a:ln>
          <a:effectLst>
            <a:outerShdw blurRad="292100" dist="139700" dir="2700000" algn="tl" rotWithShape="0">
              <a:srgbClr val="333333">
                <a:alpha val="65000"/>
              </a:srgbClr>
            </a:outerShdw>
          </a:effectLst>
        </p:spPr>
      </p:pic>
      <p:pic>
        <p:nvPicPr>
          <p:cNvPr id="41990" name="Picture 8"/>
          <p:cNvPicPr>
            <a:picLocks noChangeAspect="1"/>
          </p:cNvPicPr>
          <p:nvPr/>
        </p:nvPicPr>
        <p:blipFill>
          <a:blip r:embed="rId5"/>
          <a:srcRect/>
          <a:stretch>
            <a:fillRect/>
          </a:stretch>
        </p:blipFill>
        <p:spPr bwMode="auto">
          <a:xfrm>
            <a:off x="8161734" y="107156"/>
            <a:ext cx="803672" cy="964406"/>
          </a:xfrm>
          <a:prstGeom prst="rect">
            <a:avLst/>
          </a:prstGeom>
          <a:noFill/>
          <a:ln w="9525">
            <a:noFill/>
            <a:miter lim="800000"/>
            <a:headEnd/>
            <a:tailEnd/>
          </a:ln>
        </p:spPr>
      </p:pic>
      <p:sp>
        <p:nvSpPr>
          <p:cNvPr id="41991" name="Content Placeholder 2"/>
          <p:cNvSpPr>
            <a:spLocks noGrp="1"/>
          </p:cNvSpPr>
          <p:nvPr>
            <p:ph idx="1"/>
          </p:nvPr>
        </p:nvSpPr>
        <p:spPr>
          <a:xfrm>
            <a:off x="5500687" y="2035969"/>
            <a:ext cx="3643313" cy="1079376"/>
          </a:xfrm>
          <a:solidFill>
            <a:srgbClr val="D9D9D9"/>
          </a:solidFill>
        </p:spPr>
        <p:txBody>
          <a:bodyPr anchor="ctr"/>
          <a:lstStyle/>
          <a:p>
            <a:pPr marL="200911" indent="-200911" algn="ctr" defTabSz="640682">
              <a:spcAft>
                <a:spcPts val="853"/>
              </a:spcAft>
              <a:buNone/>
            </a:pPr>
            <a:endParaRPr lang="en-US" b="1" smtClean="0">
              <a:latin typeface="Helvetica" pitchFamily="-1" charset="0"/>
              <a:ea typeface="ＭＳ Ｐゴシック" pitchFamily="-1" charset="-128"/>
            </a:endParaRPr>
          </a:p>
          <a:p>
            <a:pPr marL="200911" indent="-200911" algn="ctr" defTabSz="640682">
              <a:spcAft>
                <a:spcPts val="853"/>
              </a:spcAft>
              <a:buNone/>
            </a:pPr>
            <a:r>
              <a:rPr lang="en-US" b="1" smtClean="0">
                <a:latin typeface="Helvetica" pitchFamily="-1" charset="0"/>
                <a:ea typeface="ＭＳ Ｐゴシック" pitchFamily="-1" charset="-128"/>
              </a:rPr>
              <a:t>Have experienced 42M requests in one day</a:t>
            </a:r>
          </a:p>
          <a:p>
            <a:pPr marL="200911" indent="-200911" algn="ctr" defTabSz="640682">
              <a:spcAft>
                <a:spcPts val="853"/>
              </a:spcAft>
            </a:pPr>
            <a:endParaRPr lang="en-US" smtClean="0">
              <a:latin typeface="Helvetica" pitchFamily="-1" charset="0"/>
              <a:ea typeface="ＭＳ Ｐゴシック" pitchFamily="-1" charset="-128"/>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60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9697" name="Content Placeholder 3" descr="acquia_cloud_configurations.jpg"/>
          <p:cNvPicPr>
            <a:picLocks noGrp="1" noChangeAspect="1"/>
          </p:cNvPicPr>
          <p:nvPr>
            <p:ph idx="4294967295"/>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4282" r="-14282"/>
          <a:stretch>
            <a:fillRect/>
          </a:stretch>
        </p:blipFill>
        <p:spPr>
          <a:xfrm>
            <a:off x="-1295921" y="1"/>
            <a:ext cx="11786072" cy="6705079"/>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399193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1745" name="Picture 1" descr="unique needs served by custom.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84832"/>
            <a:ext cx="9144000" cy="677316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272896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2" descr="Large scale custom config.jpg"/>
          <p:cNvPicPr>
            <a:picLocks noChangeAspect="1"/>
          </p:cNvPicPr>
          <p:nvPr/>
        </p:nvPicPr>
        <p:blipFill>
          <a:blip r:embed="rId2"/>
          <a:srcRect/>
          <a:stretch>
            <a:fillRect/>
          </a:stretch>
        </p:blipFill>
        <p:spPr bwMode="auto">
          <a:xfrm>
            <a:off x="0" y="0"/>
            <a:ext cx="9375056" cy="6858000"/>
          </a:xfrm>
          <a:prstGeom prst="rect">
            <a:avLst/>
          </a:prstGeom>
          <a:noFill/>
          <a:ln w="9525">
            <a:noFill/>
            <a:miter lim="800000"/>
            <a:headEnd/>
            <a:tailEnd/>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0023001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smtClean="0">
                <a:ea typeface="ＭＳ Ｐゴシック" pitchFamily="-1" charset="-128"/>
              </a:rPr>
              <a:t>Scaling your site - </a:t>
            </a:r>
            <a:r>
              <a:rPr lang="en-US" dirty="0" err="1" smtClean="0">
                <a:ea typeface="ＭＳ Ｐゴシック" pitchFamily="-1" charset="-128"/>
              </a:rPr>
              <a:t>onboarding</a:t>
            </a:r>
            <a:endParaRPr lang="en-US" dirty="0" smtClean="0">
              <a:ea typeface="ＭＳ Ｐゴシック" pitchFamily="-1" charset="-128"/>
            </a:endParaRPr>
          </a:p>
        </p:txBody>
      </p:sp>
      <p:sp>
        <p:nvSpPr>
          <p:cNvPr id="45059" name="Content Placeholder 4"/>
          <p:cNvSpPr>
            <a:spLocks noGrp="1"/>
          </p:cNvSpPr>
          <p:nvPr>
            <p:ph idx="1"/>
          </p:nvPr>
        </p:nvSpPr>
        <p:spPr>
          <a:xfrm>
            <a:off x="369466" y="1302619"/>
            <a:ext cx="8465344" cy="4759523"/>
          </a:xfrm>
        </p:spPr>
        <p:txBody>
          <a:bodyPr/>
          <a:lstStyle/>
          <a:p>
            <a:pPr>
              <a:buFont typeface="Arial" pitchFamily="-1" charset="0"/>
              <a:buChar char="•"/>
            </a:pPr>
            <a:r>
              <a:rPr lang="en-US" sz="1700" dirty="0">
                <a:ea typeface="ＭＳ Ｐゴシック" pitchFamily="-1" charset="-128"/>
              </a:rPr>
              <a:t>Trusted code base</a:t>
            </a:r>
          </a:p>
          <a:p>
            <a:pPr>
              <a:buFont typeface="Arial" pitchFamily="-1" charset="0"/>
              <a:buChar char="•"/>
            </a:pPr>
            <a:r>
              <a:rPr lang="en-US" sz="1700" dirty="0">
                <a:ea typeface="ＭＳ Ｐゴシック" pitchFamily="-1" charset="-128"/>
              </a:rPr>
              <a:t>Content Delivery Network integration</a:t>
            </a:r>
          </a:p>
          <a:p>
            <a:pPr>
              <a:buFont typeface="Arial" pitchFamily="-1" charset="0"/>
              <a:buChar char="•"/>
            </a:pPr>
            <a:r>
              <a:rPr lang="en-US" sz="1700" dirty="0">
                <a:ea typeface="ＭＳ Ｐゴシック" pitchFamily="-1" charset="-128"/>
              </a:rPr>
              <a:t>Agree on load testing methodology and unambiguous metrics</a:t>
            </a:r>
          </a:p>
          <a:p>
            <a:pPr>
              <a:buFont typeface="Arial" pitchFamily="-1" charset="0"/>
              <a:buChar char="•"/>
            </a:pPr>
            <a:r>
              <a:rPr lang="en-US" sz="1700" dirty="0">
                <a:ea typeface="ＭＳ Ｐゴシック" pitchFamily="-1" charset="-128"/>
              </a:rPr>
              <a:t>Onboard code base on infrastructure</a:t>
            </a:r>
          </a:p>
          <a:p>
            <a:pPr>
              <a:buFont typeface="Arial" pitchFamily="-1" charset="0"/>
              <a:buChar char="•"/>
            </a:pPr>
            <a:r>
              <a:rPr lang="en-US" sz="1700" dirty="0"/>
              <a:t>Scaling infrastructure</a:t>
            </a:r>
          </a:p>
          <a:p>
            <a:pPr lvl="1">
              <a:buFont typeface="Arial" pitchFamily="-1" charset="0"/>
              <a:buChar char="•"/>
            </a:pPr>
            <a:r>
              <a:rPr lang="en-US" sz="1700" dirty="0"/>
              <a:t>Support for application server load balancing without the need for sticky sessions</a:t>
            </a:r>
          </a:p>
          <a:p>
            <a:pPr lvl="1">
              <a:buFont typeface="Arial" pitchFamily="-1" charset="0"/>
              <a:buChar char="•"/>
            </a:pPr>
            <a:r>
              <a:rPr lang="en-US" sz="1700" dirty="0"/>
              <a:t>Support for </a:t>
            </a:r>
            <a:r>
              <a:rPr lang="en-US" sz="1700" dirty="0" err="1"/>
              <a:t>memcached</a:t>
            </a:r>
            <a:r>
              <a:rPr lang="en-US" sz="1700" dirty="0"/>
              <a:t> and other high performance object stores</a:t>
            </a:r>
          </a:p>
          <a:p>
            <a:pPr lvl="1">
              <a:buFont typeface="Arial" pitchFamily="-1" charset="0"/>
              <a:buChar char="•"/>
            </a:pPr>
            <a:r>
              <a:rPr lang="en-US" sz="1700" dirty="0"/>
              <a:t>Multiple internal and external caching schemes</a:t>
            </a:r>
          </a:p>
          <a:p>
            <a:pPr lvl="1">
              <a:buFont typeface="Arial" pitchFamily="-1" charset="0"/>
              <a:buChar char="•"/>
            </a:pPr>
            <a:r>
              <a:rPr lang="en-US" sz="1700" dirty="0"/>
              <a:t>Support for ESI, extensive OOTB AJAX support</a:t>
            </a:r>
          </a:p>
          <a:p>
            <a:pPr lvl="1">
              <a:buFont typeface="Arial" pitchFamily="-1" charset="0"/>
              <a:buChar char="•"/>
            </a:pPr>
            <a:r>
              <a:rPr lang="en-US" sz="1700" dirty="0"/>
              <a:t>Support for read slaves (on Acquia Managed Cloud roadmap, but supported by </a:t>
            </a:r>
            <a:r>
              <a:rPr lang="en-US" sz="1700" dirty="0" err="1"/>
              <a:t>Drupal</a:t>
            </a:r>
            <a:r>
              <a:rPr lang="en-US" sz="1700" dirty="0"/>
              <a:t>)</a:t>
            </a:r>
            <a:endParaRPr lang="en-US" sz="1700" dirty="0">
              <a:ea typeface="ＭＳ Ｐゴシック" pitchFamily="-1" charset="-128"/>
            </a:endParaRPr>
          </a:p>
          <a:p>
            <a:pPr>
              <a:buFont typeface="Arial" pitchFamily="-1" charset="0"/>
              <a:buChar char="•"/>
            </a:pPr>
            <a:r>
              <a:rPr lang="en-US" sz="1700" dirty="0">
                <a:ea typeface="ＭＳ Ｐゴシック" pitchFamily="-1" charset="-128"/>
              </a:rPr>
              <a:t>Load tests and site audit</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5323299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smtClean="0">
                <a:ea typeface="ＭＳ Ｐゴシック" pitchFamily="-1" charset="-128"/>
              </a:rPr>
              <a:t>Large content sites on Drupal</a:t>
            </a:r>
          </a:p>
        </p:txBody>
      </p:sp>
      <p:sp>
        <p:nvSpPr>
          <p:cNvPr id="44035" name="Content Placeholder 2"/>
          <p:cNvSpPr>
            <a:spLocks noGrp="1"/>
          </p:cNvSpPr>
          <p:nvPr>
            <p:ph sz="half" idx="1"/>
          </p:nvPr>
        </p:nvSpPr>
        <p:spPr>
          <a:xfrm>
            <a:off x="369466" y="1302619"/>
            <a:ext cx="4148956" cy="4742780"/>
          </a:xfrm>
        </p:spPr>
        <p:txBody>
          <a:bodyPr/>
          <a:lstStyle/>
          <a:p>
            <a:r>
              <a:rPr lang="en-US" dirty="0" err="1" smtClean="0">
                <a:ea typeface="ＭＳ Ｐゴシック" pitchFamily="-1" charset="-128"/>
              </a:rPr>
              <a:t>www.examiner.com</a:t>
            </a:r>
            <a:r>
              <a:rPr lang="en-US" dirty="0" smtClean="0">
                <a:ea typeface="ＭＳ Ｐゴシック" pitchFamily="-1" charset="-128"/>
              </a:rPr>
              <a:t> – 4.2M</a:t>
            </a:r>
          </a:p>
          <a:p>
            <a:r>
              <a:rPr lang="en-US" dirty="0" err="1" smtClean="0">
                <a:ea typeface="ＭＳ Ｐゴシック" pitchFamily="-1" charset="-128"/>
              </a:rPr>
              <a:t>www.economist.com</a:t>
            </a:r>
            <a:r>
              <a:rPr lang="en-US" dirty="0" smtClean="0">
                <a:ea typeface="ＭＳ Ｐゴシック" pitchFamily="-1" charset="-128"/>
              </a:rPr>
              <a:t> – 1M</a:t>
            </a:r>
          </a:p>
          <a:p>
            <a:r>
              <a:rPr lang="en-US" dirty="0" err="1" smtClean="0">
                <a:ea typeface="ＭＳ Ｐゴシック" pitchFamily="-1" charset="-128"/>
              </a:rPr>
              <a:t>www.popsugar.com</a:t>
            </a:r>
            <a:r>
              <a:rPr lang="en-US" dirty="0" smtClean="0">
                <a:ea typeface="ＭＳ Ｐゴシック" pitchFamily="-1" charset="-128"/>
              </a:rPr>
              <a:t> – 683K</a:t>
            </a:r>
          </a:p>
          <a:p>
            <a:r>
              <a:rPr lang="en-US" dirty="0" err="1" smtClean="0">
                <a:ea typeface="ＭＳ Ｐゴシック" pitchFamily="-1" charset="-128"/>
              </a:rPr>
              <a:t>www.hollywoodreporter.com</a:t>
            </a:r>
            <a:r>
              <a:rPr lang="en-US" dirty="0" smtClean="0">
                <a:ea typeface="ＭＳ Ｐゴシック" pitchFamily="-1" charset="-128"/>
              </a:rPr>
              <a:t>  459K</a:t>
            </a:r>
          </a:p>
          <a:p>
            <a:r>
              <a:rPr lang="en-US" dirty="0" err="1" smtClean="0">
                <a:ea typeface="ＭＳ Ｐゴシック" pitchFamily="-1" charset="-128"/>
              </a:rPr>
              <a:t>www.nationalreview.com</a:t>
            </a:r>
            <a:r>
              <a:rPr lang="en-US" dirty="0" smtClean="0">
                <a:ea typeface="ＭＳ Ｐゴシック" pitchFamily="-1" charset="-128"/>
              </a:rPr>
              <a:t> – 433K</a:t>
            </a:r>
          </a:p>
          <a:p>
            <a:r>
              <a:rPr lang="en-US" dirty="0" err="1" smtClean="0">
                <a:ea typeface="ＭＳ Ｐゴシック" pitchFamily="-1" charset="-128"/>
              </a:rPr>
              <a:t>www.akavita.org</a:t>
            </a:r>
            <a:r>
              <a:rPr lang="en-US" dirty="0" smtClean="0">
                <a:ea typeface="ＭＳ Ｐゴシック" pitchFamily="-1" charset="-128"/>
              </a:rPr>
              <a:t> - 334K</a:t>
            </a:r>
          </a:p>
          <a:p>
            <a:r>
              <a:rPr lang="en-US" dirty="0" err="1" smtClean="0">
                <a:ea typeface="ＭＳ Ｐゴシック" pitchFamily="-1" charset="-128"/>
              </a:rPr>
              <a:t>www.people.com</a:t>
            </a:r>
            <a:r>
              <a:rPr lang="en-US" dirty="0" smtClean="0">
                <a:ea typeface="ＭＳ Ｐゴシック" pitchFamily="-1" charset="-128"/>
              </a:rPr>
              <a:t> - 305K</a:t>
            </a:r>
          </a:p>
        </p:txBody>
      </p:sp>
      <p:sp>
        <p:nvSpPr>
          <p:cNvPr id="44036" name="Content Placeholder 3"/>
          <p:cNvSpPr>
            <a:spLocks noGrp="1"/>
          </p:cNvSpPr>
          <p:nvPr>
            <p:ph sz="half" idx="2"/>
          </p:nvPr>
        </p:nvSpPr>
        <p:spPr>
          <a:xfrm>
            <a:off x="369659" y="5337885"/>
            <a:ext cx="8455106" cy="707513"/>
          </a:xfrm>
        </p:spPr>
        <p:txBody>
          <a:bodyPr/>
          <a:lstStyle/>
          <a:p>
            <a:pPr marL="0" indent="0">
              <a:buNone/>
            </a:pPr>
            <a:r>
              <a:rPr lang="en-US" dirty="0" smtClean="0">
                <a:ea typeface="ＭＳ Ｐゴシック" pitchFamily="-1" charset="-128"/>
              </a:rPr>
              <a:t>As Reported by Google</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3026422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1"/>
          <p:cNvSpPr>
            <a:spLocks noGrp="1" noChangeArrowheads="1"/>
          </p:cNvSpPr>
          <p:nvPr>
            <p:ph type="title"/>
          </p:nvPr>
        </p:nvSpPr>
        <p:spPr>
          <a:xfrm>
            <a:off x="731119" y="2097361"/>
            <a:ext cx="7577450" cy="910828"/>
          </a:xfrm>
        </p:spPr>
        <p:txBody>
          <a:bodyPr/>
          <a:lstStyle/>
          <a:p>
            <a:r>
              <a:rPr lang="en-US" sz="4700" dirty="0">
                <a:solidFill>
                  <a:srgbClr val="737575"/>
                </a:solidFill>
              </a:rPr>
              <a:t>Security and </a:t>
            </a:r>
            <a:r>
              <a:rPr lang="en-US" sz="4700" dirty="0" smtClean="0">
                <a:solidFill>
                  <a:srgbClr val="2E72BE"/>
                </a:solidFill>
              </a:rPr>
              <a:t>Compliance</a:t>
            </a:r>
            <a:endParaRPr lang="en-US" sz="4700" dirty="0">
              <a:solidFill>
                <a:srgbClr val="2E72BE"/>
              </a:solidFill>
            </a:endParaRPr>
          </a:p>
        </p:txBody>
      </p:sp>
      <p:sp>
        <p:nvSpPr>
          <p:cNvPr id="112643" name="Line 2"/>
          <p:cNvSpPr>
            <a:spLocks noChangeShapeType="1"/>
          </p:cNvSpPr>
          <p:nvPr/>
        </p:nvSpPr>
        <p:spPr bwMode="auto">
          <a:xfrm rot="10800000" flipH="1">
            <a:off x="-26789" y="2874244"/>
            <a:ext cx="5947172" cy="1116"/>
          </a:xfrm>
          <a:prstGeom prst="line">
            <a:avLst/>
          </a:prstGeom>
          <a:noFill/>
          <a:ln w="25400">
            <a:solidFill>
              <a:srgbClr val="B9BAAE"/>
            </a:solidFill>
            <a:miter lim="800000"/>
            <a:headEnd/>
            <a:tailEnd/>
          </a:ln>
        </p:spPr>
        <p:txBody>
          <a:bodyPr lIns="0" tIns="0" rIns="0" bIns="0">
            <a:prstTxWarp prst="textNoShape">
              <a:avLst/>
            </a:prstTxWarp>
          </a:bodyPr>
          <a:lstStyle/>
          <a:p>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9538524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Acquia Security Commitment</a:t>
            </a:r>
            <a:endParaRPr lang="en-US" dirty="0"/>
          </a:p>
        </p:txBody>
      </p:sp>
      <p:sp>
        <p:nvSpPr>
          <p:cNvPr id="5" name="Content Placeholder 4"/>
          <p:cNvSpPr>
            <a:spLocks noGrp="1"/>
          </p:cNvSpPr>
          <p:nvPr>
            <p:ph idx="1"/>
          </p:nvPr>
        </p:nvSpPr>
        <p:spPr/>
        <p:txBody>
          <a:bodyPr/>
          <a:lstStyle/>
          <a:p>
            <a:pPr marL="0" indent="0" algn="ctr">
              <a:buNone/>
            </a:pPr>
            <a:r>
              <a:rPr lang="en-US" dirty="0" smtClean="0"/>
              <a:t>Acquia: “Your Enterprise guide to Drupal”</a:t>
            </a:r>
          </a:p>
          <a:p>
            <a:pPr marL="0" indent="0" algn="ctr">
              <a:buNone/>
            </a:pPr>
            <a:endParaRPr lang="en-US" dirty="0"/>
          </a:p>
          <a:p>
            <a:pPr marL="0" indent="0" algn="ctr">
              <a:buNone/>
            </a:pPr>
            <a:r>
              <a:rPr lang="en-US" dirty="0" smtClean="0"/>
              <a:t>Support &amp; Managed Cloud: “We will not let you fail”</a:t>
            </a:r>
            <a:endParaRPr lang="en-US" dirty="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Michael </a:t>
            </a:r>
            <a:r>
              <a:rPr lang="en-US" dirty="0" err="1"/>
              <a:t>Lemire</a:t>
            </a:r>
            <a:endParaRPr lang="en-US" dirty="0"/>
          </a:p>
          <a:p>
            <a:pPr marL="0" indent="0">
              <a:buNone/>
            </a:pPr>
            <a:r>
              <a:rPr lang="en-US" dirty="0" smtClean="0"/>
              <a:t>                         Director</a:t>
            </a:r>
            <a:r>
              <a:rPr lang="en-US" dirty="0"/>
              <a:t>, Information </a:t>
            </a:r>
            <a:r>
              <a:rPr lang="en-US" dirty="0" smtClean="0"/>
              <a:t>Security</a:t>
            </a:r>
            <a:endParaRPr lang="en-US" dirty="0"/>
          </a:p>
        </p:txBody>
      </p:sp>
      <p:pic>
        <p:nvPicPr>
          <p:cNvPr id="6" name="Picture 5" descr="271f1ad.jpe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69658" y="3624442"/>
            <a:ext cx="2111813" cy="211181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7390655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Acquia Certification and compliance	</a:t>
            </a:r>
            <a:endParaRPr lang="en-US" dirty="0"/>
          </a:p>
        </p:txBody>
      </p:sp>
      <p:sp>
        <p:nvSpPr>
          <p:cNvPr id="5" name="Content Placeholder 4"/>
          <p:cNvSpPr>
            <a:spLocks noGrp="1"/>
          </p:cNvSpPr>
          <p:nvPr>
            <p:ph idx="1"/>
          </p:nvPr>
        </p:nvSpPr>
        <p:spPr/>
        <p:txBody>
          <a:bodyPr/>
          <a:lstStyle/>
          <a:p>
            <a:r>
              <a:rPr lang="en-US" sz="2400" dirty="0" smtClean="0"/>
              <a:t>FISMA Moderate</a:t>
            </a:r>
          </a:p>
          <a:p>
            <a:r>
              <a:rPr lang="en-US" sz="2400" dirty="0" smtClean="0"/>
              <a:t>DIACAP</a:t>
            </a:r>
          </a:p>
          <a:p>
            <a:r>
              <a:rPr lang="en-US" sz="2400" dirty="0" err="1" smtClean="0"/>
              <a:t>FedRAMP</a:t>
            </a:r>
            <a:endParaRPr lang="en-US" sz="2400" dirty="0" smtClean="0"/>
          </a:p>
          <a:p>
            <a:r>
              <a:rPr lang="en-US" sz="2400" dirty="0" smtClean="0"/>
              <a:t>HIPAA</a:t>
            </a:r>
          </a:p>
          <a:p>
            <a:r>
              <a:rPr lang="en-US" sz="2400" dirty="0" smtClean="0"/>
              <a:t>ISO 27001</a:t>
            </a:r>
          </a:p>
          <a:p>
            <a:r>
              <a:rPr lang="en-US" sz="2400" dirty="0" smtClean="0"/>
              <a:t>SAS70/SSAE16</a:t>
            </a:r>
          </a:p>
          <a:p>
            <a:r>
              <a:rPr lang="en-US" sz="2400" dirty="0"/>
              <a:t>PCI </a:t>
            </a:r>
            <a:r>
              <a:rPr lang="en-US" sz="2400" dirty="0" smtClean="0"/>
              <a:t>DSS</a:t>
            </a:r>
          </a:p>
          <a:p>
            <a:endParaRPr lang="en-US" sz="2400" dirty="0"/>
          </a:p>
          <a:p>
            <a:pPr marL="0" indent="0">
              <a:buNone/>
            </a:pPr>
            <a:r>
              <a:rPr lang="en-US" sz="2400" dirty="0">
                <a:hlinkClick r:id="rId2"/>
              </a:rPr>
              <a:t>https://www.acquia.com/resources/collateral/secure-compliant-cloud-hosting-government-drupal-</a:t>
            </a:r>
            <a:r>
              <a:rPr lang="en-US" sz="2400" dirty="0" smtClean="0">
                <a:hlinkClick r:id="rId2"/>
              </a:rPr>
              <a:t>sites</a:t>
            </a:r>
            <a:endParaRPr lang="en-US" sz="2400" dirty="0"/>
          </a:p>
          <a:p>
            <a:pPr marL="0" indent="0">
              <a:buNone/>
            </a:pPr>
            <a:endParaRPr lang="en-US" sz="2400" dirty="0" smtClean="0"/>
          </a:p>
          <a:p>
            <a:pPr marL="0" indent="0">
              <a:buNone/>
            </a:pPr>
            <a:r>
              <a:rPr lang="en-US" sz="2400" dirty="0">
                <a:hlinkClick r:id="rId3"/>
              </a:rPr>
              <a:t>https://www.acquia.com/collateral/acquia-cloud-security-and-</a:t>
            </a:r>
            <a:r>
              <a:rPr lang="en-US" sz="2400" dirty="0" smtClean="0">
                <a:hlinkClick r:id="rId3"/>
              </a:rPr>
              <a:t>compliance</a:t>
            </a:r>
            <a:r>
              <a:rPr lang="en-US" sz="2400" dirty="0" smtClean="0"/>
              <a:t> </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6" name="Rectangle 1"/>
          <p:cNvSpPr>
            <a:spLocks/>
          </p:cNvSpPr>
          <p:nvPr/>
        </p:nvSpPr>
        <p:spPr bwMode="auto">
          <a:xfrm>
            <a:off x="2875360" y="1339453"/>
            <a:ext cx="6250781" cy="4384477"/>
          </a:xfrm>
          <a:prstGeom prst="rect">
            <a:avLst/>
          </a:prstGeom>
          <a:noFill/>
          <a:ln w="25400">
            <a:noFill/>
            <a:miter lim="800000"/>
            <a:headEnd/>
            <a:tailEnd/>
          </a:ln>
        </p:spPr>
        <p:txBody>
          <a:bodyPr lIns="125011" tIns="125011" rIns="125011" bIns="125011">
            <a:prstTxWarp prst="textNoShape">
              <a:avLst/>
            </a:prstTxWarp>
          </a:bodyPr>
          <a:lstStyle/>
          <a:p>
            <a:pPr marL="342900" indent="-342900">
              <a:lnSpc>
                <a:spcPct val="120000"/>
              </a:lnSpc>
              <a:buClr>
                <a:srgbClr val="2E72BE"/>
              </a:buClr>
              <a:buSzPct val="125000"/>
              <a:buFont typeface="Arial"/>
              <a:buChar char="•"/>
            </a:pPr>
            <a:r>
              <a:rPr lang="en-US" sz="2500" dirty="0">
                <a:solidFill>
                  <a:srgbClr val="0074B2"/>
                </a:solidFill>
                <a:latin typeface="Myriad Pro" charset="0"/>
                <a:ea typeface="Myriad Pro" charset="0"/>
                <a:cs typeface="Myriad Pro" charset="0"/>
                <a:sym typeface="Myriad Pro" charset="0"/>
              </a:rPr>
              <a:t>Drupal security team has 35 </a:t>
            </a:r>
            <a:r>
              <a:rPr lang="en-US" sz="2500" dirty="0" smtClean="0">
                <a:solidFill>
                  <a:srgbClr val="0074B2"/>
                </a:solidFill>
                <a:latin typeface="Myriad Pro" charset="0"/>
                <a:ea typeface="Myriad Pro" charset="0"/>
                <a:cs typeface="Myriad Pro" charset="0"/>
                <a:sym typeface="Myriad Pro" charset="0"/>
              </a:rPr>
              <a:t>members</a:t>
            </a:r>
          </a:p>
          <a:p>
            <a:pPr marL="342900" indent="-342900">
              <a:lnSpc>
                <a:spcPct val="120000"/>
              </a:lnSpc>
              <a:buClr>
                <a:srgbClr val="2E72BE"/>
              </a:buClr>
              <a:buSzPct val="125000"/>
              <a:buFont typeface="Arial"/>
              <a:buChar char="•"/>
            </a:pPr>
            <a:r>
              <a:rPr lang="en-US" sz="2500" dirty="0" smtClean="0">
                <a:solidFill>
                  <a:srgbClr val="0074B2"/>
                </a:solidFill>
                <a:latin typeface="Myriad Pro" charset="0"/>
                <a:ea typeface="Myriad Pro" charset="0"/>
                <a:cs typeface="Myriad Pro" charset="0"/>
                <a:sym typeface="Myriad Pro" charset="0"/>
              </a:rPr>
              <a:t>Regularly </a:t>
            </a:r>
            <a:r>
              <a:rPr lang="en-US" sz="2500" dirty="0">
                <a:solidFill>
                  <a:srgbClr val="0074B2"/>
                </a:solidFill>
                <a:latin typeface="Myriad Pro" charset="0"/>
                <a:ea typeface="Myriad Pro" charset="0"/>
                <a:cs typeface="Myriad Pro" charset="0"/>
                <a:sym typeface="Myriad Pro" charset="0"/>
              </a:rPr>
              <a:t>published security </a:t>
            </a:r>
            <a:r>
              <a:rPr lang="en-US" sz="2500" dirty="0" smtClean="0">
                <a:solidFill>
                  <a:srgbClr val="0074B2"/>
                </a:solidFill>
                <a:latin typeface="Myriad Pro" charset="0"/>
                <a:ea typeface="Myriad Pro" charset="0"/>
                <a:cs typeface="Myriad Pro" charset="0"/>
                <a:sym typeface="Myriad Pro" charset="0"/>
              </a:rPr>
              <a:t>advisories</a:t>
            </a:r>
          </a:p>
          <a:p>
            <a:pPr marL="342900" indent="-342900">
              <a:lnSpc>
                <a:spcPct val="120000"/>
              </a:lnSpc>
              <a:buClr>
                <a:srgbClr val="2E72BE"/>
              </a:buClr>
              <a:buSzPct val="125000"/>
              <a:buFont typeface="Arial"/>
              <a:buChar char="•"/>
            </a:pPr>
            <a:r>
              <a:rPr lang="en-US" sz="2500" dirty="0" smtClean="0">
                <a:solidFill>
                  <a:srgbClr val="0074B2"/>
                </a:solidFill>
                <a:latin typeface="Myriad Pro" charset="0"/>
                <a:ea typeface="Myriad Pro" charset="0"/>
                <a:cs typeface="Myriad Pro" charset="0"/>
                <a:sym typeface="Myriad Pro" charset="0"/>
              </a:rPr>
              <a:t>Responsible for Drupal Core </a:t>
            </a:r>
            <a:r>
              <a:rPr lang="en-US" sz="2500" i="1" dirty="0" smtClean="0">
                <a:solidFill>
                  <a:srgbClr val="0074B2"/>
                </a:solidFill>
                <a:latin typeface="Myriad Pro" charset="0"/>
                <a:ea typeface="Myriad Pro" charset="0"/>
                <a:cs typeface="Myriad Pro" charset="0"/>
                <a:sym typeface="Myriad Pro" charset="0"/>
              </a:rPr>
              <a:t>and </a:t>
            </a:r>
            <a:r>
              <a:rPr lang="en-US" sz="2500" dirty="0" err="1" smtClean="0">
                <a:solidFill>
                  <a:srgbClr val="0074B2"/>
                </a:solidFill>
                <a:latin typeface="Myriad Pro" charset="0"/>
                <a:ea typeface="Myriad Pro" charset="0"/>
                <a:cs typeface="Myriad Pro" charset="0"/>
                <a:sym typeface="Myriad Pro" charset="0"/>
              </a:rPr>
              <a:t>Contrib</a:t>
            </a:r>
            <a:endParaRPr lang="en-US" sz="2500" dirty="0">
              <a:solidFill>
                <a:srgbClr val="0074B2"/>
              </a:solidFill>
              <a:latin typeface="Myriad Pro" charset="0"/>
              <a:ea typeface="Myriad Pro" charset="0"/>
              <a:cs typeface="Myriad Pro" charset="0"/>
              <a:sym typeface="Myriad Pro" charset="0"/>
            </a:endParaRPr>
          </a:p>
          <a:p>
            <a:pPr marL="342900" indent="-342900">
              <a:lnSpc>
                <a:spcPct val="120000"/>
              </a:lnSpc>
              <a:buClr>
                <a:srgbClr val="2E72BE"/>
              </a:buClr>
              <a:buSzPct val="125000"/>
              <a:buFont typeface="Arial"/>
              <a:buChar char="•"/>
            </a:pPr>
            <a:r>
              <a:rPr lang="en-US" sz="2500" dirty="0" smtClean="0">
                <a:solidFill>
                  <a:srgbClr val="0074B2"/>
                </a:solidFill>
                <a:latin typeface="Myriad Pro" charset="0"/>
                <a:ea typeface="Myriad Pro" charset="0"/>
                <a:cs typeface="Myriad Pro" charset="0"/>
                <a:sym typeface="Myriad Pro" charset="0"/>
              </a:rPr>
              <a:t>Open </a:t>
            </a:r>
            <a:r>
              <a:rPr lang="en-US" sz="2500" dirty="0">
                <a:solidFill>
                  <a:srgbClr val="0074B2"/>
                </a:solidFill>
                <a:latin typeface="Myriad Pro" charset="0"/>
                <a:ea typeface="Myriad Pro" charset="0"/>
                <a:cs typeface="Myriad Pro" charset="0"/>
                <a:sym typeface="Myriad Pro" charset="0"/>
              </a:rPr>
              <a:t>Web Application Security </a:t>
            </a:r>
            <a:r>
              <a:rPr lang="en-US" sz="2500" dirty="0" smtClean="0">
                <a:solidFill>
                  <a:srgbClr val="0074B2"/>
                </a:solidFill>
                <a:latin typeface="Myriad Pro" charset="0"/>
                <a:ea typeface="Myriad Pro" charset="0"/>
                <a:cs typeface="Myriad Pro" charset="0"/>
                <a:sym typeface="Myriad Pro" charset="0"/>
              </a:rPr>
              <a:t>Project</a:t>
            </a:r>
          </a:p>
          <a:p>
            <a:pPr marL="800100" lvl="1" indent="-342900">
              <a:lnSpc>
                <a:spcPct val="120000"/>
              </a:lnSpc>
              <a:buClr>
                <a:srgbClr val="2E72BE"/>
              </a:buClr>
              <a:buSzPct val="125000"/>
              <a:buFont typeface="Arial"/>
              <a:buChar char="•"/>
            </a:pPr>
            <a:r>
              <a:rPr lang="en-US" sz="2100" dirty="0" smtClean="0">
                <a:solidFill>
                  <a:srgbClr val="737575"/>
                </a:solidFill>
                <a:latin typeface="Myriad Pro" charset="0"/>
                <a:ea typeface="Myriad Pro" charset="0"/>
                <a:cs typeface="Myriad Pro" charset="0"/>
                <a:sym typeface="Myriad Pro" charset="0"/>
              </a:rPr>
              <a:t>Top </a:t>
            </a:r>
            <a:r>
              <a:rPr lang="en-US" sz="2100" dirty="0">
                <a:solidFill>
                  <a:srgbClr val="737575"/>
                </a:solidFill>
                <a:latin typeface="Myriad Pro" charset="0"/>
                <a:ea typeface="Myriad Pro" charset="0"/>
                <a:cs typeface="Myriad Pro" charset="0"/>
                <a:sym typeface="Myriad Pro" charset="0"/>
              </a:rPr>
              <a:t>Ten Vulnerabilities: Audited &amp; </a:t>
            </a:r>
            <a:r>
              <a:rPr lang="en-US" sz="2100" dirty="0" smtClean="0">
                <a:solidFill>
                  <a:srgbClr val="737575"/>
                </a:solidFill>
                <a:latin typeface="Myriad Pro" charset="0"/>
                <a:ea typeface="Myriad Pro" charset="0"/>
                <a:cs typeface="Myriad Pro" charset="0"/>
                <a:sym typeface="Myriad Pro" charset="0"/>
              </a:rPr>
              <a:t>Passed</a:t>
            </a:r>
          </a:p>
          <a:p>
            <a:pPr marL="342900" indent="-342900">
              <a:lnSpc>
                <a:spcPct val="120000"/>
              </a:lnSpc>
              <a:buClr>
                <a:srgbClr val="2E72BE"/>
              </a:buClr>
              <a:buSzPct val="125000"/>
              <a:buFont typeface="Arial"/>
              <a:buChar char="•"/>
            </a:pPr>
            <a:r>
              <a:rPr lang="en-US" sz="2500" dirty="0" smtClean="0">
                <a:solidFill>
                  <a:srgbClr val="0074B2"/>
                </a:solidFill>
                <a:latin typeface="Myriad Pro" charset="0"/>
                <a:ea typeface="Myriad Pro" charset="0"/>
                <a:cs typeface="Myriad Pro" charset="0"/>
                <a:sym typeface="Myriad Pro" charset="0"/>
              </a:rPr>
              <a:t>Proof </a:t>
            </a:r>
            <a:r>
              <a:rPr lang="en-US" sz="2500" dirty="0">
                <a:solidFill>
                  <a:srgbClr val="0074B2"/>
                </a:solidFill>
                <a:latin typeface="Myriad Pro" charset="0"/>
                <a:ea typeface="Myriad Pro" charset="0"/>
                <a:cs typeface="Myriad Pro" charset="0"/>
                <a:sym typeface="Myriad Pro" charset="0"/>
              </a:rPr>
              <a:t>point: </a:t>
            </a:r>
            <a:r>
              <a:rPr lang="en-US" sz="2500" dirty="0">
                <a:solidFill>
                  <a:srgbClr val="737575"/>
                </a:solidFill>
                <a:latin typeface="Myriad Pro" charset="0"/>
                <a:ea typeface="Myriad Pro" charset="0"/>
                <a:cs typeface="Myriad Pro" charset="0"/>
                <a:sym typeface="Myriad Pro" charset="0"/>
                <a:hlinkClick r:id="rId3"/>
              </a:rPr>
              <a:t>www.whitehouse.gov</a:t>
            </a:r>
            <a:endParaRPr lang="en-US" sz="2500" dirty="0">
              <a:solidFill>
                <a:srgbClr val="0074B2"/>
              </a:solidFill>
              <a:latin typeface="Myriad Pro" charset="0"/>
              <a:ea typeface="Lucida Grande" charset="0"/>
              <a:cs typeface="Lucida Grande" charset="0"/>
              <a:sym typeface="Myriad Pro" charset="0"/>
            </a:endParaRPr>
          </a:p>
          <a:p>
            <a:pPr marL="116082" indent="-116082">
              <a:lnSpc>
                <a:spcPct val="210000"/>
              </a:lnSpc>
            </a:pPr>
            <a:r>
              <a:rPr lang="en-US" sz="2500" dirty="0">
                <a:solidFill>
                  <a:srgbClr val="0074B2"/>
                </a:solidFill>
                <a:latin typeface="Myriad Pro" charset="0"/>
                <a:ea typeface="Lucida Grande" charset="0"/>
                <a:cs typeface="Lucida Grande" charset="0"/>
                <a:sym typeface="Myriad Pro" charset="0"/>
              </a:rPr>
              <a:t>More info: </a:t>
            </a:r>
            <a:r>
              <a:rPr lang="en-US" sz="2500" dirty="0" err="1">
                <a:solidFill>
                  <a:srgbClr val="737575"/>
                </a:solidFill>
                <a:latin typeface="Myriad Pro" charset="0"/>
                <a:ea typeface="Myriad Pro" charset="0"/>
                <a:cs typeface="Myriad Pro" charset="0"/>
                <a:sym typeface="Myriad Pro" charset="0"/>
              </a:rPr>
              <a:t>drupalsecurityreport.org</a:t>
            </a:r>
            <a:r>
              <a:rPr lang="en-US" sz="2100" dirty="0">
                <a:solidFill>
                  <a:srgbClr val="0074B2"/>
                </a:solidFill>
                <a:latin typeface="Myriad Pro" charset="0"/>
                <a:ea typeface="Myriad Pro" charset="0"/>
                <a:cs typeface="Myriad Pro" charset="0"/>
                <a:sym typeface="Myriad Pro" charset="0"/>
              </a:rPr>
              <a:t> </a:t>
            </a:r>
          </a:p>
        </p:txBody>
      </p:sp>
      <p:sp>
        <p:nvSpPr>
          <p:cNvPr id="129027" name="Rectangle 2"/>
          <p:cNvSpPr>
            <a:spLocks noGrp="1" noChangeArrowheads="1"/>
          </p:cNvSpPr>
          <p:nvPr>
            <p:ph type="title"/>
          </p:nvPr>
        </p:nvSpPr>
        <p:spPr/>
        <p:txBody>
          <a:bodyPr/>
          <a:lstStyle/>
          <a:p>
            <a:pPr eaLnBrk="1" hangingPunct="1"/>
            <a:r>
              <a:rPr lang="en-US"/>
              <a:t>Security in the Drupal Community </a:t>
            </a:r>
          </a:p>
        </p:txBody>
      </p:sp>
      <p:pic>
        <p:nvPicPr>
          <p:cNvPr id="38915" name="Picture 3"/>
          <p:cNvPicPr>
            <a:picLocks noChangeAspect="1" noChangeArrowheads="1"/>
          </p:cNvPicPr>
          <p:nvPr/>
        </p:nvPicPr>
        <p:blipFill>
          <a:blip r:embed="rId4"/>
          <a:srcRect/>
          <a:stretch>
            <a:fillRect/>
          </a:stretch>
        </p:blipFill>
        <p:spPr bwMode="auto">
          <a:xfrm>
            <a:off x="866180" y="1336105"/>
            <a:ext cx="2009180" cy="1735708"/>
          </a:xfrm>
          <a:prstGeom prst="rect">
            <a:avLst/>
          </a:prstGeom>
          <a:noFill/>
          <a:ln w="12700" cap="flat">
            <a:noFill/>
            <a:miter lim="800000"/>
            <a:headEnd/>
            <a:tailEnd/>
          </a:ln>
          <a:effectLst>
            <a:outerShdw blurRad="76200" dist="38099" dir="8520038" algn="ctr" rotWithShape="0">
              <a:srgbClr val="FFFFFF">
                <a:alpha val="79999"/>
              </a:srgbClr>
            </a:outerShdw>
          </a:effec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96453" y="188991"/>
            <a:ext cx="8751094" cy="595352"/>
          </a:xfrm>
          <a:prstGeom prst="rect">
            <a:avLst/>
          </a:prstGeom>
          <a:noFill/>
          <a:ln>
            <a:noFill/>
          </a:ln>
        </p:spPr>
        <p:txBody>
          <a:bodyPr lIns="35717" tIns="35717" rIns="35717" bIns="35717" anchor="ctr" anchorCtr="0">
            <a:spAutoFit/>
          </a:bodyPr>
          <a:lstStyle/>
          <a:p>
            <a:pPr>
              <a:buClr>
                <a:srgbClr val="002B70"/>
              </a:buClr>
              <a:buSzPct val="25000"/>
            </a:pPr>
            <a:r>
              <a:rPr lang="en-US" dirty="0">
                <a:sym typeface="Arial"/>
              </a:rPr>
              <a:t>2001 – </a:t>
            </a:r>
            <a:r>
              <a:rPr lang="en-US" dirty="0" err="1">
                <a:sym typeface="Arial"/>
              </a:rPr>
              <a:t>Drupal</a:t>
            </a:r>
            <a:r>
              <a:rPr lang="en-US" dirty="0" smtClean="0">
                <a:sym typeface="Arial"/>
              </a:rPr>
              <a:t> Released</a:t>
            </a:r>
            <a:endParaRPr lang="en-US" dirty="0">
              <a:sym typeface="Arial"/>
            </a:endParaRPr>
          </a:p>
        </p:txBody>
      </p:sp>
      <p:grpSp>
        <p:nvGrpSpPr>
          <p:cNvPr id="2" name="Shape 157"/>
          <p:cNvGrpSpPr/>
          <p:nvPr/>
        </p:nvGrpSpPr>
        <p:grpSpPr>
          <a:xfrm>
            <a:off x="37952" y="1393031"/>
            <a:ext cx="9034611" cy="4179094"/>
            <a:chOff x="0" y="0"/>
            <a:chExt cx="2147483647" cy="2147483647"/>
          </a:xfrm>
        </p:grpSpPr>
        <p:sp>
          <p:nvSpPr>
            <p:cNvPr id="158" name="Shape 158"/>
            <p:cNvSpPr/>
            <p:nvPr/>
          </p:nvSpPr>
          <p:spPr>
            <a:xfrm>
              <a:off x="0" y="0"/>
              <a:ext cx="2147483647" cy="2147483647"/>
            </a:xfrm>
            <a:prstGeom prst="rect">
              <a:avLst/>
            </a:prstGeom>
            <a:blipFill>
              <a:blip r:embed="rId3"/>
              <a:stretch>
                <a:fillRect/>
              </a:stretch>
            </a:blipFill>
          </p:spPr>
        </p:sp>
        <p:sp>
          <p:nvSpPr>
            <p:cNvPr id="160" name="Shape 160"/>
            <p:cNvSpPr txBox="1"/>
            <p:nvPr/>
          </p:nvSpPr>
          <p:spPr>
            <a:xfrm>
              <a:off x="1026731537" y="798423552"/>
              <a:ext cx="203773003" cy="189765146"/>
            </a:xfrm>
            <a:prstGeom prst="rect">
              <a:avLst/>
            </a:prstGeom>
            <a:solidFill>
              <a:schemeClr val="lt1"/>
            </a:solidFill>
            <a:ln>
              <a:noFill/>
            </a:ln>
          </p:spPr>
          <p:txBody>
            <a:bodyPr lIns="91425" tIns="45700" rIns="91425" bIns="45700" anchor="t" anchorCtr="0">
              <a:spAutoFit/>
            </a:bodyPr>
            <a:lstStyle/>
            <a:p>
              <a:endParaRPr/>
            </a:p>
          </p:txBody>
        </p:sp>
        <p:sp>
          <p:nvSpPr>
            <p:cNvPr id="159" name="Shape 159"/>
            <p:cNvSpPr txBox="1"/>
            <p:nvPr/>
          </p:nvSpPr>
          <p:spPr>
            <a:xfrm>
              <a:off x="682864550" y="1018678272"/>
              <a:ext cx="178301348" cy="189765146"/>
            </a:xfrm>
            <a:prstGeom prst="rect">
              <a:avLst/>
            </a:prstGeom>
            <a:solidFill>
              <a:schemeClr val="lt1"/>
            </a:solidFill>
            <a:ln>
              <a:noFill/>
            </a:ln>
          </p:spPr>
          <p:txBody>
            <a:bodyPr lIns="91425" tIns="45700" rIns="91425" bIns="45700" anchor="t" anchorCtr="0">
              <a:spAutoFit/>
            </a:bodyPr>
            <a:lstStyle/>
            <a:p>
              <a:endParaRPr/>
            </a:p>
          </p:txBody>
        </p:sp>
      </p:gr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Drupal compliance and accreditation</a:t>
            </a:r>
            <a:endParaRPr lang="en-US" dirty="0"/>
          </a:p>
        </p:txBody>
      </p:sp>
      <p:sp>
        <p:nvSpPr>
          <p:cNvPr id="3" name="Content Placeholder 2"/>
          <p:cNvSpPr>
            <a:spLocks noGrp="1"/>
          </p:cNvSpPr>
          <p:nvPr>
            <p:ph idx="1"/>
          </p:nvPr>
        </p:nvSpPr>
        <p:spPr/>
        <p:txBody>
          <a:bodyPr/>
          <a:lstStyle/>
          <a:p>
            <a:r>
              <a:rPr lang="en-US" sz="2400" dirty="0" smtClean="0"/>
              <a:t>NIST</a:t>
            </a:r>
            <a:r>
              <a:rPr lang="en-US" sz="2400" dirty="0"/>
              <a:t>-FISMA</a:t>
            </a:r>
          </a:p>
          <a:p>
            <a:r>
              <a:rPr lang="en-US" sz="2400" dirty="0"/>
              <a:t>DIACAP</a:t>
            </a:r>
          </a:p>
          <a:p>
            <a:r>
              <a:rPr lang="en-US" sz="2400" dirty="0"/>
              <a:t>Section </a:t>
            </a:r>
            <a:r>
              <a:rPr lang="en-US" sz="2400" dirty="0" smtClean="0"/>
              <a:t>508</a:t>
            </a:r>
          </a:p>
          <a:p>
            <a:r>
              <a:rPr lang="en-US" sz="2400" dirty="0"/>
              <a:t>WCAG 2.0 and ATAG </a:t>
            </a:r>
            <a:r>
              <a:rPr lang="en-US" sz="2400" dirty="0" smtClean="0"/>
              <a:t>2.0</a:t>
            </a:r>
          </a:p>
          <a:p>
            <a:r>
              <a:rPr lang="en-US" sz="2400" dirty="0"/>
              <a:t>WAI-</a:t>
            </a:r>
            <a:r>
              <a:rPr lang="en-US" sz="2400" dirty="0" smtClean="0"/>
              <a:t>ARIA</a:t>
            </a:r>
          </a:p>
          <a:p>
            <a:r>
              <a:rPr lang="en-US" sz="2400" dirty="0" smtClean="0"/>
              <a:t>W3C validation (XHTML, HTML5)</a:t>
            </a:r>
          </a:p>
          <a:p>
            <a:r>
              <a:rPr lang="en-US" sz="2400" dirty="0" smtClean="0"/>
              <a:t>Strong commitment to open web standards</a:t>
            </a:r>
            <a:endParaRPr lang="en-US" sz="2400" dirty="0"/>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8869977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070268" y="4013499"/>
            <a:ext cx="3180580" cy="2048294"/>
          </a:xfrm>
          <a:prstGeom prst="rect">
            <a:avLst/>
          </a:prstGeom>
        </p:spPr>
      </p:pic>
      <p:sp>
        <p:nvSpPr>
          <p:cNvPr id="2" name="Title 1"/>
          <p:cNvSpPr>
            <a:spLocks noGrp="1"/>
          </p:cNvSpPr>
          <p:nvPr>
            <p:ph type="title"/>
          </p:nvPr>
        </p:nvSpPr>
        <p:spPr/>
        <p:txBody>
          <a:bodyPr/>
          <a:lstStyle/>
          <a:p>
            <a:r>
              <a:rPr lang="en-US" dirty="0" smtClean="0"/>
              <a:t>Infrastructure controls &amp; procedures</a:t>
            </a:r>
            <a:endParaRPr lang="en-US" dirty="0"/>
          </a:p>
        </p:txBody>
      </p:sp>
      <p:sp>
        <p:nvSpPr>
          <p:cNvPr id="3" name="Content Placeholder 2"/>
          <p:cNvSpPr>
            <a:spLocks noGrp="1"/>
          </p:cNvSpPr>
          <p:nvPr>
            <p:ph idx="1"/>
          </p:nvPr>
        </p:nvSpPr>
        <p:spPr/>
        <p:txBody>
          <a:bodyPr/>
          <a:lstStyle/>
          <a:p>
            <a:r>
              <a:rPr lang="en-US" b="1" dirty="0" smtClean="0"/>
              <a:t>Physical controls –</a:t>
            </a:r>
            <a:r>
              <a:rPr lang="en-US" dirty="0" smtClean="0"/>
              <a:t> Builds on AWS SAS70 Type II control set</a:t>
            </a:r>
          </a:p>
          <a:p>
            <a:r>
              <a:rPr lang="en-US" b="1" dirty="0" smtClean="0"/>
              <a:t>Logical controls –</a:t>
            </a:r>
            <a:r>
              <a:rPr lang="en-US" dirty="0" smtClean="0"/>
              <a:t> Built on AWS and </a:t>
            </a:r>
            <a:r>
              <a:rPr lang="en-US" dirty="0" err="1" smtClean="0"/>
              <a:t>Acquia’s</a:t>
            </a:r>
            <a:r>
              <a:rPr lang="en-US" dirty="0" smtClean="0"/>
              <a:t> process documentation</a:t>
            </a:r>
          </a:p>
          <a:p>
            <a:r>
              <a:rPr lang="en-US" dirty="0" smtClean="0"/>
              <a:t>Logging and access controls – Built by Acquia, accessible and </a:t>
            </a:r>
            <a:r>
              <a:rPr lang="en-US" dirty="0" err="1" smtClean="0"/>
              <a:t>archivable</a:t>
            </a:r>
            <a:r>
              <a:rPr lang="en-US" dirty="0" smtClean="0"/>
              <a:t> by customer</a:t>
            </a:r>
          </a:p>
          <a:p>
            <a:r>
              <a:rPr lang="en-US" dirty="0" smtClean="0"/>
              <a:t>Managed Cloud customers include:</a:t>
            </a:r>
          </a:p>
          <a:p>
            <a:endParaRPr lang="en-US" dirty="0" smtClean="0"/>
          </a:p>
          <a:p>
            <a:endParaRPr lang="en-US" dirty="0"/>
          </a:p>
        </p:txBody>
      </p:sp>
      <p:pic>
        <p:nvPicPr>
          <p:cNvPr id="4" name="Picture 55"/>
          <p:cNvPicPr>
            <a:picLocks noChangeAspect="1"/>
          </p:cNvPicPr>
          <p:nvPr/>
        </p:nvPicPr>
        <p:blipFill>
          <a:blip r:embed="rId3"/>
          <a:srcRect/>
          <a:stretch>
            <a:fillRect/>
          </a:stretch>
        </p:blipFill>
        <p:spPr bwMode="auto">
          <a:xfrm>
            <a:off x="1363401" y="4394708"/>
            <a:ext cx="1285876" cy="1285876"/>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2649277" y="4282206"/>
            <a:ext cx="1813056" cy="1510880"/>
          </a:xfrm>
          <a:prstGeom prst="rect">
            <a:avLst/>
          </a:prstGeom>
        </p:spPr>
      </p:pic>
      <p:pic>
        <p:nvPicPr>
          <p:cNvPr id="6" name="Picture 5"/>
          <p:cNvPicPr>
            <a:picLocks noChangeAspect="1"/>
          </p:cNvPicPr>
          <p:nvPr/>
        </p:nvPicPr>
        <p:blipFill>
          <a:blip r:embed="rId5"/>
          <a:stretch>
            <a:fillRect/>
          </a:stretch>
        </p:blipFill>
        <p:spPr>
          <a:xfrm>
            <a:off x="4241932" y="4234630"/>
            <a:ext cx="1606032" cy="1606032"/>
          </a:xfrm>
          <a:prstGeom prst="rect">
            <a:avLst/>
          </a:prstGeom>
        </p:spPr>
      </p:pic>
      <p:sp>
        <p:nvSpPr>
          <p:cNvPr id="9" name="Rectangle 8"/>
          <p:cNvSpPr/>
          <p:nvPr/>
        </p:nvSpPr>
        <p:spPr>
          <a:xfrm>
            <a:off x="4648246" y="5793086"/>
            <a:ext cx="4495754" cy="369332"/>
          </a:xfrm>
          <a:prstGeom prst="rect">
            <a:avLst/>
          </a:prstGeom>
        </p:spPr>
        <p:txBody>
          <a:bodyPr wrap="none">
            <a:spAutoFit/>
          </a:bodyPr>
          <a:lstStyle/>
          <a:p>
            <a:r>
              <a:rPr lang="en-US" dirty="0" smtClean="0"/>
              <a:t>https://</a:t>
            </a:r>
            <a:r>
              <a:rPr lang="en-US" dirty="0" err="1" smtClean="0"/>
              <a:t>docs.acquia.com</a:t>
            </a:r>
            <a:r>
              <a:rPr lang="en-US" dirty="0" smtClean="0"/>
              <a:t>/cloud/architecture</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196453" y="188991"/>
            <a:ext cx="8751094" cy="595352"/>
          </a:xfrm>
          <a:prstGeom prst="rect">
            <a:avLst/>
          </a:prstGeom>
          <a:noFill/>
          <a:ln>
            <a:noFill/>
          </a:ln>
        </p:spPr>
        <p:txBody>
          <a:bodyPr lIns="35717" tIns="35717" rIns="35717" bIns="35717" anchor="ctr" anchorCtr="0">
            <a:spAutoFit/>
          </a:bodyPr>
          <a:lstStyle/>
          <a:p>
            <a:pPr>
              <a:buClr>
                <a:srgbClr val="002B70"/>
              </a:buClr>
              <a:buSzPct val="25000"/>
            </a:pPr>
            <a:r>
              <a:rPr lang="en-US" dirty="0">
                <a:sym typeface="Arial"/>
              </a:rPr>
              <a:t>2011 – </a:t>
            </a:r>
            <a:r>
              <a:rPr lang="en-US" dirty="0" err="1">
                <a:sym typeface="Arial"/>
              </a:rPr>
              <a:t>Bossie</a:t>
            </a:r>
            <a:r>
              <a:rPr lang="en-US" dirty="0">
                <a:sym typeface="Arial"/>
              </a:rPr>
              <a:t> Awards</a:t>
            </a:r>
          </a:p>
        </p:txBody>
      </p:sp>
      <p:sp>
        <p:nvSpPr>
          <p:cNvPr id="166" name="Shape 166"/>
          <p:cNvSpPr/>
          <p:nvPr/>
        </p:nvSpPr>
        <p:spPr>
          <a:xfrm>
            <a:off x="1303734" y="2839641"/>
            <a:ext cx="1714500" cy="945430"/>
          </a:xfrm>
          <a:prstGeom prst="rect">
            <a:avLst/>
          </a:prstGeom>
          <a:blipFill>
            <a:blip r:embed="rId3"/>
            <a:stretch>
              <a:fillRect/>
            </a:stretch>
          </a:blipFill>
        </p:spPr>
      </p:sp>
      <p:sp>
        <p:nvSpPr>
          <p:cNvPr id="167" name="Shape 167"/>
          <p:cNvSpPr/>
          <p:nvPr/>
        </p:nvSpPr>
        <p:spPr>
          <a:xfrm>
            <a:off x="1893094" y="2411016"/>
            <a:ext cx="1339453" cy="205383"/>
          </a:xfrm>
          <a:prstGeom prst="rect">
            <a:avLst/>
          </a:prstGeom>
          <a:blipFill>
            <a:blip r:embed="rId4"/>
            <a:stretch>
              <a:fillRect/>
            </a:stretch>
          </a:blipFill>
        </p:spPr>
      </p:sp>
      <p:sp>
        <p:nvSpPr>
          <p:cNvPr id="168" name="Shape 168"/>
          <p:cNvSpPr/>
          <p:nvPr/>
        </p:nvSpPr>
        <p:spPr>
          <a:xfrm>
            <a:off x="7143750" y="1500188"/>
            <a:ext cx="1785938" cy="759023"/>
          </a:xfrm>
          <a:prstGeom prst="rect">
            <a:avLst/>
          </a:prstGeom>
          <a:blipFill>
            <a:blip r:embed="rId5"/>
            <a:stretch>
              <a:fillRect/>
            </a:stretch>
          </a:blipFill>
        </p:spPr>
      </p:sp>
      <p:sp>
        <p:nvSpPr>
          <p:cNvPr id="169" name="Shape 169"/>
          <p:cNvSpPr/>
          <p:nvPr/>
        </p:nvSpPr>
        <p:spPr>
          <a:xfrm>
            <a:off x="3178969" y="2089547"/>
            <a:ext cx="2290464" cy="2625328"/>
          </a:xfrm>
          <a:prstGeom prst="rect">
            <a:avLst/>
          </a:prstGeom>
          <a:blipFill>
            <a:blip r:embed="rId6"/>
            <a:stretch>
              <a:fillRect/>
            </a:stretch>
          </a:blipFill>
        </p:spPr>
      </p:sp>
      <p:sp>
        <p:nvSpPr>
          <p:cNvPr id="170" name="Shape 170"/>
          <p:cNvSpPr/>
          <p:nvPr/>
        </p:nvSpPr>
        <p:spPr>
          <a:xfrm>
            <a:off x="6090047" y="4661297"/>
            <a:ext cx="3053952" cy="857250"/>
          </a:xfrm>
          <a:prstGeom prst="rect">
            <a:avLst/>
          </a:prstGeom>
          <a:blipFill>
            <a:blip r:embed="rId7"/>
            <a:stretch>
              <a:fillRect/>
            </a:stretch>
          </a:blipFill>
        </p:spPr>
      </p:sp>
      <p:sp>
        <p:nvSpPr>
          <p:cNvPr id="171" name="Shape 171"/>
          <p:cNvSpPr/>
          <p:nvPr/>
        </p:nvSpPr>
        <p:spPr>
          <a:xfrm>
            <a:off x="2482453" y="1125141"/>
            <a:ext cx="2411016" cy="717723"/>
          </a:xfrm>
          <a:prstGeom prst="rect">
            <a:avLst/>
          </a:prstGeom>
          <a:blipFill>
            <a:blip r:embed="rId8"/>
            <a:stretch>
              <a:fillRect/>
            </a:stretch>
          </a:blipFill>
        </p:spPr>
      </p:sp>
      <p:sp>
        <p:nvSpPr>
          <p:cNvPr id="172" name="Shape 172"/>
          <p:cNvSpPr/>
          <p:nvPr/>
        </p:nvSpPr>
        <p:spPr>
          <a:xfrm>
            <a:off x="6983015" y="3321844"/>
            <a:ext cx="1785938" cy="535781"/>
          </a:xfrm>
          <a:prstGeom prst="rect">
            <a:avLst/>
          </a:prstGeom>
          <a:blipFill>
            <a:blip r:embed="rId9"/>
            <a:stretch>
              <a:fillRect/>
            </a:stretch>
          </a:blipFill>
        </p:spPr>
      </p:sp>
      <p:sp>
        <p:nvSpPr>
          <p:cNvPr id="173" name="Shape 173"/>
          <p:cNvSpPr/>
          <p:nvPr/>
        </p:nvSpPr>
        <p:spPr>
          <a:xfrm>
            <a:off x="6072188" y="2411016"/>
            <a:ext cx="2571750" cy="730002"/>
          </a:xfrm>
          <a:prstGeom prst="rect">
            <a:avLst/>
          </a:prstGeom>
          <a:blipFill>
            <a:blip r:embed="rId10"/>
            <a:stretch>
              <a:fillRect/>
            </a:stretch>
          </a:blipFill>
        </p:spPr>
      </p:sp>
      <p:sp>
        <p:nvSpPr>
          <p:cNvPr id="174" name="Shape 174"/>
          <p:cNvSpPr/>
          <p:nvPr/>
        </p:nvSpPr>
        <p:spPr>
          <a:xfrm>
            <a:off x="1625203" y="5625703"/>
            <a:ext cx="1607344" cy="169664"/>
          </a:xfrm>
          <a:prstGeom prst="rect">
            <a:avLst/>
          </a:prstGeom>
          <a:blipFill>
            <a:blip r:embed="rId11"/>
            <a:stretch>
              <a:fillRect/>
            </a:stretch>
          </a:blipFill>
        </p:spPr>
      </p:sp>
      <p:sp>
        <p:nvSpPr>
          <p:cNvPr id="175" name="Shape 175"/>
          <p:cNvSpPr/>
          <p:nvPr/>
        </p:nvSpPr>
        <p:spPr>
          <a:xfrm>
            <a:off x="5268516" y="2089547"/>
            <a:ext cx="1607344" cy="428625"/>
          </a:xfrm>
          <a:prstGeom prst="rect">
            <a:avLst/>
          </a:prstGeom>
          <a:blipFill>
            <a:blip r:embed="rId12"/>
            <a:stretch>
              <a:fillRect/>
            </a:stretch>
          </a:blipFill>
        </p:spPr>
      </p:sp>
      <p:sp>
        <p:nvSpPr>
          <p:cNvPr id="176" name="Shape 176"/>
          <p:cNvSpPr/>
          <p:nvPr/>
        </p:nvSpPr>
        <p:spPr>
          <a:xfrm>
            <a:off x="3554016" y="5250656"/>
            <a:ext cx="1821656" cy="686469"/>
          </a:xfrm>
          <a:prstGeom prst="rect">
            <a:avLst/>
          </a:prstGeom>
          <a:blipFill>
            <a:blip r:embed="rId13"/>
            <a:stretch>
              <a:fillRect/>
            </a:stretch>
          </a:blipFill>
        </p:spPr>
      </p:sp>
      <p:sp>
        <p:nvSpPr>
          <p:cNvPr id="177" name="Shape 177"/>
          <p:cNvSpPr/>
          <p:nvPr/>
        </p:nvSpPr>
        <p:spPr>
          <a:xfrm>
            <a:off x="500062" y="5250656"/>
            <a:ext cx="866180" cy="428625"/>
          </a:xfrm>
          <a:prstGeom prst="rect">
            <a:avLst/>
          </a:prstGeom>
          <a:blipFill>
            <a:blip r:embed="rId14"/>
            <a:stretch>
              <a:fillRect/>
            </a:stretch>
          </a:blipFill>
        </p:spPr>
      </p:sp>
      <p:sp>
        <p:nvSpPr>
          <p:cNvPr id="178" name="Shape 178"/>
          <p:cNvSpPr/>
          <p:nvPr/>
        </p:nvSpPr>
        <p:spPr>
          <a:xfrm>
            <a:off x="5482828" y="3857625"/>
            <a:ext cx="1785938" cy="910828"/>
          </a:xfrm>
          <a:prstGeom prst="rect">
            <a:avLst/>
          </a:prstGeom>
          <a:blipFill>
            <a:blip r:embed="rId15"/>
            <a:stretch>
              <a:fillRect/>
            </a:stretch>
          </a:blipFill>
        </p:spPr>
      </p:sp>
      <p:sp>
        <p:nvSpPr>
          <p:cNvPr id="179" name="Shape 179"/>
          <p:cNvSpPr/>
          <p:nvPr/>
        </p:nvSpPr>
        <p:spPr>
          <a:xfrm>
            <a:off x="339328" y="3911203"/>
            <a:ext cx="1785938" cy="723305"/>
          </a:xfrm>
          <a:prstGeom prst="rect">
            <a:avLst/>
          </a:prstGeom>
          <a:blipFill>
            <a:blip r:embed="rId16"/>
            <a:stretch>
              <a:fillRect/>
            </a:stretch>
          </a:blipFill>
        </p:spPr>
      </p:sp>
      <p:sp>
        <p:nvSpPr>
          <p:cNvPr id="180" name="Shape 180"/>
          <p:cNvSpPr/>
          <p:nvPr/>
        </p:nvSpPr>
        <p:spPr>
          <a:xfrm>
            <a:off x="5161360" y="0"/>
            <a:ext cx="991195" cy="1187648"/>
          </a:xfrm>
          <a:prstGeom prst="rect">
            <a:avLst/>
          </a:prstGeom>
          <a:blipFill>
            <a:blip r:embed="rId17"/>
            <a:stretch>
              <a:fillRect/>
            </a:stretch>
          </a:blipFill>
        </p:spPr>
      </p:sp>
      <p:sp>
        <p:nvSpPr>
          <p:cNvPr id="181" name="Shape 181"/>
          <p:cNvSpPr/>
          <p:nvPr/>
        </p:nvSpPr>
        <p:spPr>
          <a:xfrm>
            <a:off x="339328" y="1660922"/>
            <a:ext cx="2044898" cy="652983"/>
          </a:xfrm>
          <a:prstGeom prst="rect">
            <a:avLst/>
          </a:prstGeom>
          <a:blipFill>
            <a:blip r:embed="rId18"/>
            <a:stretch>
              <a:fillRect/>
            </a:stretch>
          </a:blipFill>
        </p:spPr>
      </p:sp>
      <p:sp>
        <p:nvSpPr>
          <p:cNvPr id="182" name="Shape 182"/>
          <p:cNvSpPr/>
          <p:nvPr/>
        </p:nvSpPr>
        <p:spPr>
          <a:xfrm>
            <a:off x="178594" y="2518172"/>
            <a:ext cx="990079" cy="857249"/>
          </a:xfrm>
          <a:prstGeom prst="rect">
            <a:avLst/>
          </a:prstGeom>
          <a:blipFill>
            <a:blip r:embed="rId19"/>
            <a:stretch>
              <a:fillRect/>
            </a:stretch>
          </a:blipFill>
        </p:spPr>
      </p:sp>
      <p:sp>
        <p:nvSpPr>
          <p:cNvPr id="183" name="Shape 183"/>
          <p:cNvSpPr/>
          <p:nvPr/>
        </p:nvSpPr>
        <p:spPr>
          <a:xfrm>
            <a:off x="1839515" y="4661297"/>
            <a:ext cx="1785938" cy="678656"/>
          </a:xfrm>
          <a:prstGeom prst="rect">
            <a:avLst/>
          </a:prstGeom>
          <a:blipFill>
            <a:blip r:embed="rId20"/>
            <a:stretch>
              <a:fillRect/>
            </a:stretch>
          </a:blipFill>
        </p:spPr>
      </p:sp>
      <p:sp>
        <p:nvSpPr>
          <p:cNvPr id="184" name="Shape 184"/>
          <p:cNvSpPr/>
          <p:nvPr/>
        </p:nvSpPr>
        <p:spPr>
          <a:xfrm>
            <a:off x="178594" y="857250"/>
            <a:ext cx="2277070" cy="536897"/>
          </a:xfrm>
          <a:prstGeom prst="rect">
            <a:avLst/>
          </a:prstGeom>
          <a:blipFill>
            <a:blip r:embed="rId21"/>
            <a:stretch>
              <a:fillRect/>
            </a:stretch>
          </a:blipFill>
        </p:spPr>
      </p:sp>
      <p:sp>
        <p:nvSpPr>
          <p:cNvPr id="185" name="Shape 185"/>
          <p:cNvSpPr/>
          <p:nvPr/>
        </p:nvSpPr>
        <p:spPr>
          <a:xfrm>
            <a:off x="5697141" y="5572125"/>
            <a:ext cx="2424410" cy="620613"/>
          </a:xfrm>
          <a:prstGeom prst="rect">
            <a:avLst/>
          </a:prstGeom>
          <a:blipFill>
            <a:blip r:embed="rId22"/>
            <a:stretch>
              <a:fillRect/>
            </a:stretch>
          </a:blipFill>
        </p:spPr>
      </p:sp>
      <p:sp>
        <p:nvSpPr>
          <p:cNvPr id="186" name="Shape 186"/>
          <p:cNvSpPr/>
          <p:nvPr/>
        </p:nvSpPr>
        <p:spPr>
          <a:xfrm>
            <a:off x="4839891" y="1232297"/>
            <a:ext cx="1870769" cy="781348"/>
          </a:xfrm>
          <a:prstGeom prst="rect">
            <a:avLst/>
          </a:prstGeom>
          <a:blipFill>
            <a:blip r:embed="rId23"/>
            <a:stretch>
              <a:fillRect/>
            </a:stretch>
          </a:blipFill>
        </p:spPr>
      </p:sp>
      <p:sp>
        <p:nvSpPr>
          <p:cNvPr id="187" name="Shape 187"/>
          <p:cNvSpPr/>
          <p:nvPr/>
        </p:nvSpPr>
        <p:spPr>
          <a:xfrm>
            <a:off x="6340078" y="428625"/>
            <a:ext cx="2214563" cy="734467"/>
          </a:xfrm>
          <a:prstGeom prst="rect">
            <a:avLst/>
          </a:prstGeom>
          <a:blipFill>
            <a:blip r:embed="rId24"/>
            <a:stretch>
              <a:fillRect/>
            </a:stretch>
          </a:blipFill>
        </p:spPr>
      </p:sp>
      <p:sp>
        <p:nvSpPr>
          <p:cNvPr id="188" name="Shape 188"/>
          <p:cNvSpPr/>
          <p:nvPr/>
        </p:nvSpPr>
        <p:spPr>
          <a:xfrm>
            <a:off x="7358062" y="4018359"/>
            <a:ext cx="1607344" cy="548059"/>
          </a:xfrm>
          <a:prstGeom prst="rect">
            <a:avLst/>
          </a:prstGeom>
          <a:blipFill>
            <a:blip r:embed="rId25"/>
            <a:stretch>
              <a:fillRect/>
            </a:stretch>
          </a:blipFill>
        </p:spPr>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96453" y="188991"/>
            <a:ext cx="8751094" cy="595352"/>
          </a:xfrm>
          <a:prstGeom prst="rect">
            <a:avLst/>
          </a:prstGeom>
          <a:noFill/>
          <a:ln>
            <a:noFill/>
          </a:ln>
        </p:spPr>
        <p:txBody>
          <a:bodyPr lIns="35717" tIns="35717" rIns="35717" bIns="35717" anchor="ctr" anchorCtr="0">
            <a:spAutoFit/>
          </a:bodyPr>
          <a:lstStyle/>
          <a:p>
            <a:pPr>
              <a:spcBef>
                <a:spcPts val="0"/>
              </a:spcBef>
              <a:spcAft>
                <a:spcPts val="0"/>
              </a:spcAft>
              <a:buClr>
                <a:srgbClr val="002B70"/>
              </a:buClr>
              <a:buSzPct val="25000"/>
            </a:pPr>
            <a:r>
              <a:rPr lang="en-US" dirty="0">
                <a:sym typeface="Arial"/>
              </a:rPr>
              <a:t>Business Value – Open Source</a:t>
            </a:r>
          </a:p>
        </p:txBody>
      </p:sp>
      <p:sp>
        <p:nvSpPr>
          <p:cNvPr id="194" name="Shape 194"/>
          <p:cNvSpPr/>
          <p:nvPr/>
        </p:nvSpPr>
        <p:spPr>
          <a:xfrm>
            <a:off x="607218" y="1178719"/>
            <a:ext cx="3962556" cy="2322986"/>
          </a:xfrm>
          <a:prstGeom prst="rect">
            <a:avLst/>
          </a:prstGeom>
          <a:blipFill>
            <a:blip r:embed="rId3"/>
            <a:stretch>
              <a:fillRect/>
            </a:stretch>
          </a:blipFill>
        </p:spPr>
      </p:sp>
      <p:sp>
        <p:nvSpPr>
          <p:cNvPr id="195" name="Shape 195"/>
          <p:cNvSpPr txBox="1"/>
          <p:nvPr/>
        </p:nvSpPr>
        <p:spPr>
          <a:xfrm>
            <a:off x="4986798" y="1125140"/>
            <a:ext cx="4500562" cy="1603774"/>
          </a:xfrm>
          <a:prstGeom prst="rect">
            <a:avLst/>
          </a:prstGeom>
          <a:noFill/>
          <a:ln>
            <a:noFill/>
          </a:ln>
        </p:spPr>
        <p:txBody>
          <a:bodyPr lIns="64281" tIns="32132" rIns="64281" bIns="32132" anchor="t" anchorCtr="0">
            <a:spAutoFit/>
          </a:bodyPr>
          <a:lstStyle/>
          <a:p>
            <a:pPr>
              <a:buClr>
                <a:schemeClr val="dk1"/>
              </a:buClr>
              <a:buSzPct val="25000"/>
            </a:pPr>
            <a:r>
              <a:rPr lang="en-US" sz="2500" dirty="0">
                <a:solidFill>
                  <a:schemeClr val="accent2"/>
                </a:solidFill>
                <a:latin typeface="Helvetica" pitchFamily="1" charset="0"/>
                <a:ea typeface="Helvetica" pitchFamily="1" charset="0"/>
                <a:cs typeface="Helvetica" pitchFamily="1" charset="0"/>
                <a:sym typeface="Arial"/>
              </a:rPr>
              <a:t>Cost differences:</a:t>
            </a:r>
            <a:endParaRPr lang="en-US" sz="2500" dirty="0" smtClean="0">
              <a:solidFill>
                <a:schemeClr val="accent2"/>
              </a:solidFill>
              <a:latin typeface="Helvetica" pitchFamily="1" charset="0"/>
              <a:ea typeface="Helvetica" pitchFamily="1" charset="0"/>
              <a:cs typeface="Helvetica" pitchFamily="1" charset="0"/>
              <a:sym typeface="Arial"/>
            </a:endParaRPr>
          </a:p>
          <a:p>
            <a:endParaRPr lang="en-US" sz="2500" dirty="0" smtClean="0">
              <a:solidFill>
                <a:schemeClr val="accent2"/>
              </a:solidFill>
              <a:latin typeface="Helvetica" pitchFamily="1" charset="0"/>
              <a:ea typeface="Helvetica" pitchFamily="1" charset="0"/>
              <a:cs typeface="Helvetica" pitchFamily="1" charset="0"/>
              <a:sym typeface="Arial"/>
            </a:endParaRPr>
          </a:p>
          <a:p>
            <a:pPr>
              <a:buClr>
                <a:schemeClr val="dk1"/>
              </a:buClr>
              <a:buSzPct val="61111"/>
              <a:buFont typeface="Arial"/>
              <a:buChar char="•"/>
            </a:pPr>
            <a:r>
              <a:rPr lang="en-US" sz="2500" dirty="0" smtClean="0">
                <a:solidFill>
                  <a:schemeClr val="accent2"/>
                </a:solidFill>
                <a:latin typeface="Helvetica" pitchFamily="1" charset="0"/>
                <a:ea typeface="Helvetica" pitchFamily="1" charset="0"/>
                <a:cs typeface="Helvetica" pitchFamily="1" charset="0"/>
                <a:sym typeface="Arial"/>
              </a:rPr>
              <a:t>  No </a:t>
            </a:r>
            <a:r>
              <a:rPr lang="en-US" sz="2500" dirty="0">
                <a:solidFill>
                  <a:schemeClr val="accent2"/>
                </a:solidFill>
                <a:latin typeface="Helvetica" pitchFamily="1" charset="0"/>
                <a:ea typeface="Helvetica" pitchFamily="1" charset="0"/>
                <a:cs typeface="Helvetica" pitchFamily="1" charset="0"/>
                <a:sym typeface="Arial"/>
              </a:rPr>
              <a:t>upfront license fee</a:t>
            </a:r>
            <a:endParaRPr lang="en-US" sz="2500" dirty="0" smtClean="0">
              <a:solidFill>
                <a:schemeClr val="accent2"/>
              </a:solidFill>
              <a:latin typeface="Helvetica" pitchFamily="1" charset="0"/>
              <a:ea typeface="Helvetica" pitchFamily="1" charset="0"/>
              <a:cs typeface="Helvetica" pitchFamily="1" charset="0"/>
              <a:sym typeface="Arial"/>
            </a:endParaRPr>
          </a:p>
          <a:p>
            <a:pPr>
              <a:buClr>
                <a:schemeClr val="dk1"/>
              </a:buClr>
              <a:buSzPct val="61111"/>
              <a:buFont typeface="Arial"/>
              <a:buChar char="•"/>
            </a:pPr>
            <a:r>
              <a:rPr lang="en-US" sz="2500" dirty="0" smtClean="0">
                <a:solidFill>
                  <a:schemeClr val="accent2"/>
                </a:solidFill>
                <a:latin typeface="Helvetica" pitchFamily="1" charset="0"/>
                <a:ea typeface="Helvetica" pitchFamily="1" charset="0"/>
                <a:cs typeface="Helvetica" pitchFamily="1" charset="0"/>
                <a:sym typeface="Arial"/>
              </a:rPr>
              <a:t>  Subscription </a:t>
            </a:r>
            <a:r>
              <a:rPr lang="en-US" sz="2500" dirty="0">
                <a:solidFill>
                  <a:schemeClr val="accent2"/>
                </a:solidFill>
                <a:latin typeface="Helvetica" pitchFamily="1" charset="0"/>
                <a:ea typeface="Helvetica" pitchFamily="1" charset="0"/>
                <a:cs typeface="Helvetica" pitchFamily="1" charset="0"/>
                <a:sym typeface="Arial"/>
              </a:rPr>
              <a:t>based model</a:t>
            </a:r>
          </a:p>
        </p:txBody>
      </p:sp>
      <p:sp>
        <p:nvSpPr>
          <p:cNvPr id="196" name="Shape 196"/>
          <p:cNvSpPr txBox="1"/>
          <p:nvPr/>
        </p:nvSpPr>
        <p:spPr>
          <a:xfrm>
            <a:off x="339328" y="3696890"/>
            <a:ext cx="8251031" cy="1603774"/>
          </a:xfrm>
          <a:prstGeom prst="rect">
            <a:avLst/>
          </a:prstGeom>
          <a:noFill/>
          <a:ln>
            <a:noFill/>
          </a:ln>
        </p:spPr>
        <p:txBody>
          <a:bodyPr lIns="64281" tIns="32132" rIns="64281" bIns="32132" anchor="t" anchorCtr="0">
            <a:spAutoFit/>
          </a:bodyPr>
          <a:lstStyle/>
          <a:p>
            <a:pPr>
              <a:buClr>
                <a:schemeClr val="dk1"/>
              </a:buClr>
              <a:buSzPct val="25000"/>
            </a:pPr>
            <a:r>
              <a:rPr lang="en-US" sz="2500" dirty="0">
                <a:solidFill>
                  <a:schemeClr val="accent2"/>
                </a:solidFill>
                <a:latin typeface="Helvetica" pitchFamily="1" charset="0"/>
                <a:ea typeface="Helvetica" pitchFamily="1" charset="0"/>
                <a:cs typeface="Helvetica" pitchFamily="1" charset="0"/>
                <a:sym typeface="Arial"/>
              </a:rPr>
              <a:t>Explicitly places the burden of (</a:t>
            </a:r>
            <a:r>
              <a:rPr lang="en-US" sz="2500" dirty="0" err="1">
                <a:solidFill>
                  <a:schemeClr val="accent2"/>
                </a:solidFill>
                <a:latin typeface="Helvetica" pitchFamily="1" charset="0"/>
                <a:ea typeface="Helvetica" pitchFamily="1" charset="0"/>
                <a:cs typeface="Helvetica" pitchFamily="1" charset="0"/>
                <a:sym typeface="Arial"/>
              </a:rPr>
              <a:t>re)proving</a:t>
            </a:r>
            <a:r>
              <a:rPr lang="en-US" sz="2500" dirty="0">
                <a:solidFill>
                  <a:schemeClr val="accent2"/>
                </a:solidFill>
                <a:latin typeface="Helvetica" pitchFamily="1" charset="0"/>
                <a:ea typeface="Helvetica" pitchFamily="1" charset="0"/>
                <a:cs typeface="Helvetica" pitchFamily="1" charset="0"/>
                <a:sym typeface="Arial"/>
              </a:rPr>
              <a:t> a solution’s value onto the vendor – where it belongs.</a:t>
            </a:r>
            <a:endParaRPr lang="en-US" sz="2500" dirty="0" smtClean="0">
              <a:solidFill>
                <a:schemeClr val="accent2"/>
              </a:solidFill>
              <a:latin typeface="Helvetica" pitchFamily="1" charset="0"/>
              <a:ea typeface="Helvetica" pitchFamily="1" charset="0"/>
              <a:cs typeface="Helvetica" pitchFamily="1" charset="0"/>
              <a:sym typeface="Arial"/>
            </a:endParaRPr>
          </a:p>
          <a:p>
            <a:endParaRPr lang="en-US" sz="2500" dirty="0" smtClean="0">
              <a:solidFill>
                <a:schemeClr val="accent2"/>
              </a:solidFill>
              <a:latin typeface="Helvetica" pitchFamily="1" charset="0"/>
              <a:ea typeface="Helvetica" pitchFamily="1" charset="0"/>
              <a:cs typeface="Helvetica" pitchFamily="1" charset="0"/>
            </a:endParaRPr>
          </a:p>
          <a:p>
            <a:pPr>
              <a:buClr>
                <a:schemeClr val="dk1"/>
              </a:buClr>
              <a:buSzPct val="25000"/>
            </a:pPr>
            <a:r>
              <a:rPr lang="en-US" sz="2500" dirty="0" smtClean="0">
                <a:solidFill>
                  <a:schemeClr val="accent2"/>
                </a:solidFill>
                <a:latin typeface="Helvetica" pitchFamily="1" charset="0"/>
                <a:ea typeface="Helvetica" pitchFamily="1" charset="0"/>
                <a:cs typeface="Helvetica" pitchFamily="1" charset="0"/>
                <a:sym typeface="Arial"/>
              </a:rPr>
              <a:t>Shift </a:t>
            </a:r>
            <a:r>
              <a:rPr lang="en-US" sz="2500" dirty="0">
                <a:solidFill>
                  <a:schemeClr val="accent2"/>
                </a:solidFill>
                <a:latin typeface="Helvetica" pitchFamily="1" charset="0"/>
                <a:ea typeface="Helvetica" pitchFamily="1" charset="0"/>
                <a:cs typeface="Helvetica" pitchFamily="1" charset="0"/>
                <a:sym typeface="Arial"/>
              </a:rPr>
              <a:t>that proprietary vendors literally cannot afford.</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ea typeface="ＭＳ Ｐゴシック" charset="-128"/>
              </a:rPr>
              <a:t>Acquia is the Enterprise Guide to </a:t>
            </a:r>
            <a:r>
              <a:rPr lang="en-US" dirty="0" err="1" smtClean="0">
                <a:ea typeface="ＭＳ Ｐゴシック" charset="-128"/>
              </a:rPr>
              <a:t>Drupal</a:t>
            </a:r>
            <a:endParaRPr lang="en-US" dirty="0" smtClean="0">
              <a:ea typeface="ＭＳ Ｐゴシック" charset="-128"/>
            </a:endParaRPr>
          </a:p>
        </p:txBody>
      </p:sp>
      <p:sp>
        <p:nvSpPr>
          <p:cNvPr id="22531" name="Content Placeholder 2"/>
          <p:cNvSpPr>
            <a:spLocks noGrp="1"/>
          </p:cNvSpPr>
          <p:nvPr>
            <p:ph idx="1"/>
          </p:nvPr>
        </p:nvSpPr>
        <p:spPr>
          <a:xfrm>
            <a:off x="369466" y="1303735"/>
            <a:ext cx="4202534" cy="4758408"/>
          </a:xfrm>
        </p:spPr>
        <p:txBody>
          <a:bodyPr anchor="ctr"/>
          <a:lstStyle/>
          <a:p>
            <a:pPr marL="200911" indent="-200911" defTabSz="640682">
              <a:spcAft>
                <a:spcPts val="853"/>
              </a:spcAft>
              <a:buFont typeface="Arial" charset="0"/>
              <a:buChar char="•"/>
            </a:pPr>
            <a:r>
              <a:rPr lang="en-US" sz="2200" dirty="0" smtClean="0">
                <a:ea typeface="ＭＳ Ｐゴシック" charset="-128"/>
              </a:rPr>
              <a:t>220% 3 year CAGR</a:t>
            </a:r>
          </a:p>
          <a:p>
            <a:pPr marL="200911" indent="-200911" defTabSz="640682">
              <a:spcAft>
                <a:spcPts val="853"/>
              </a:spcAft>
              <a:buFont typeface="Arial" charset="0"/>
              <a:buChar char="•"/>
            </a:pPr>
            <a:r>
              <a:rPr lang="en-US" sz="2200" dirty="0" smtClean="0">
                <a:ea typeface="ＭＳ Ｐゴシック" charset="-128"/>
              </a:rPr>
              <a:t>2400+ customers</a:t>
            </a:r>
          </a:p>
          <a:p>
            <a:pPr marL="200911" indent="-200911" defTabSz="640682">
              <a:spcAft>
                <a:spcPts val="853"/>
              </a:spcAft>
              <a:buFont typeface="Arial" charset="0"/>
              <a:buChar char="•"/>
            </a:pPr>
            <a:r>
              <a:rPr lang="en-US" sz="2200" dirty="0" smtClean="0">
                <a:ea typeface="ＭＳ Ｐゴシック" charset="-128"/>
              </a:rPr>
              <a:t>280 employees</a:t>
            </a:r>
          </a:p>
          <a:p>
            <a:pPr marL="200911" indent="-200911" defTabSz="640682">
              <a:spcAft>
                <a:spcPts val="853"/>
              </a:spcAft>
              <a:buFont typeface="Arial" charset="0"/>
              <a:buChar char="•"/>
            </a:pPr>
            <a:r>
              <a:rPr lang="en-US" sz="2200" dirty="0" smtClean="0">
                <a:ea typeface="ＭＳ Ｐゴシック" charset="-128"/>
              </a:rPr>
              <a:t>Global: </a:t>
            </a:r>
          </a:p>
          <a:p>
            <a:pPr marL="475489" lvl="1" indent="-200911" defTabSz="640682">
              <a:spcAft>
                <a:spcPts val="853"/>
              </a:spcAft>
              <a:buSzPct val="75000"/>
              <a:buFont typeface="Lucida Grande" charset="0"/>
              <a:buChar char="−"/>
            </a:pPr>
            <a:r>
              <a:rPr lang="en-US" sz="2000" dirty="0" smtClean="0">
                <a:ea typeface="ＭＳ Ｐゴシック" charset="-128"/>
              </a:rPr>
              <a:t>Boston, London, Portland, Washington DC, Paris</a:t>
            </a:r>
          </a:p>
          <a:p>
            <a:pPr marL="200911" indent="-200911" defTabSz="640682">
              <a:spcAft>
                <a:spcPts val="853"/>
              </a:spcAft>
              <a:buFont typeface="Arial" charset="0"/>
              <a:buChar char="•"/>
            </a:pPr>
            <a:r>
              <a:rPr lang="en-US" sz="2200" dirty="0" smtClean="0">
                <a:ea typeface="ＭＳ Ｐゴシック" charset="-128"/>
              </a:rPr>
              <a:t>$68.5M raised capital: </a:t>
            </a:r>
          </a:p>
          <a:p>
            <a:pPr marL="475489" lvl="1" indent="-200911" defTabSz="640682">
              <a:spcAft>
                <a:spcPts val="853"/>
              </a:spcAft>
              <a:buSzPct val="75000"/>
              <a:buFont typeface="Lucida Grande" charset="0"/>
              <a:buChar char="−"/>
            </a:pPr>
            <a:r>
              <a:rPr lang="en-US" sz="2000" dirty="0" smtClean="0">
                <a:ea typeface="ＭＳ Ｐゴシック" charset="-128"/>
              </a:rPr>
              <a:t>North Bridge Venture Partners, Sigma Partners, </a:t>
            </a:r>
            <a:r>
              <a:rPr lang="en-US" sz="2000" dirty="0" err="1" smtClean="0">
                <a:ea typeface="ＭＳ Ｐゴシック" charset="-128"/>
              </a:rPr>
              <a:t>Tenaya</a:t>
            </a:r>
            <a:r>
              <a:rPr lang="en-US" sz="2000" dirty="0" smtClean="0">
                <a:ea typeface="ＭＳ Ｐゴシック" charset="-128"/>
              </a:rPr>
              <a:t> Capital</a:t>
            </a:r>
          </a:p>
          <a:p>
            <a:pPr marL="202027" indent="-200911" defTabSz="640682">
              <a:spcAft>
                <a:spcPts val="853"/>
              </a:spcAft>
              <a:buSzPct val="75000"/>
              <a:buFont typeface="Lucida Grande" charset="0"/>
              <a:buChar char="−"/>
            </a:pPr>
            <a:r>
              <a:rPr lang="en-US" sz="2300" dirty="0" smtClean="0">
                <a:ea typeface="ＭＳ Ｐゴシック" charset="-128"/>
              </a:rPr>
              <a:t>Named the #1 Software Company in the Inc.500</a:t>
            </a:r>
          </a:p>
          <a:p>
            <a:pPr marL="200911" indent="-200911" defTabSz="640682">
              <a:spcAft>
                <a:spcPts val="853"/>
              </a:spcAft>
              <a:buNone/>
            </a:pPr>
            <a:endParaRPr lang="en-US" sz="2200" dirty="0" smtClean="0">
              <a:ea typeface="ＭＳ Ｐゴシック" charset="-128"/>
            </a:endParaRPr>
          </a:p>
        </p:txBody>
      </p:sp>
      <p:grpSp>
        <p:nvGrpSpPr>
          <p:cNvPr id="2" name="Group 16"/>
          <p:cNvGrpSpPr>
            <a:grpSpLocks/>
          </p:cNvGrpSpPr>
          <p:nvPr/>
        </p:nvGrpSpPr>
        <p:grpSpPr bwMode="auto">
          <a:xfrm>
            <a:off x="4739431" y="1179836"/>
            <a:ext cx="4156770" cy="400110"/>
            <a:chOff x="6469137" y="1752600"/>
            <a:chExt cx="5911305" cy="569045"/>
          </a:xfrm>
        </p:grpSpPr>
        <p:sp>
          <p:nvSpPr>
            <p:cNvPr id="22553" name="TextBox 3"/>
            <p:cNvSpPr txBox="1">
              <a:spLocks noChangeArrowheads="1"/>
            </p:cNvSpPr>
            <p:nvPr/>
          </p:nvSpPr>
          <p:spPr bwMode="auto">
            <a:xfrm>
              <a:off x="6469137" y="1752600"/>
              <a:ext cx="1648619" cy="569045"/>
            </a:xfrm>
            <a:prstGeom prst="rect">
              <a:avLst/>
            </a:prstGeom>
            <a:noFill/>
            <a:ln w="9525">
              <a:noFill/>
              <a:miter lim="800000"/>
              <a:headEnd/>
              <a:tailEnd/>
            </a:ln>
          </p:spPr>
          <p:txBody>
            <a:bodyPr wrap="none">
              <a:prstTxWarp prst="textNoShape">
                <a:avLst/>
              </a:prstTxWarp>
              <a:spAutoFit/>
            </a:bodyPr>
            <a:lstStyle/>
            <a:p>
              <a:pPr defTabSz="914145"/>
              <a:r>
                <a:rPr lang="en-US" sz="2000" dirty="0">
                  <a:latin typeface="Helvetica" charset="0"/>
                  <a:ea typeface="Helvetica" charset="0"/>
                  <a:cs typeface="Helvetica" charset="0"/>
                </a:rPr>
                <a:t>Partners</a:t>
              </a:r>
            </a:p>
          </p:txBody>
        </p:sp>
        <p:cxnSp>
          <p:nvCxnSpPr>
            <p:cNvPr id="22554" name="Straight Connector 5"/>
            <p:cNvCxnSpPr>
              <a:cxnSpLocks noChangeShapeType="1"/>
            </p:cNvCxnSpPr>
            <p:nvPr/>
          </p:nvCxnSpPr>
          <p:spPr bwMode="auto">
            <a:xfrm>
              <a:off x="6589240" y="2286000"/>
              <a:ext cx="5791202" cy="1587"/>
            </a:xfrm>
            <a:prstGeom prst="line">
              <a:avLst/>
            </a:prstGeom>
            <a:noFill/>
            <a:ln w="3175">
              <a:solidFill>
                <a:srgbClr val="B2B2B0"/>
              </a:solidFill>
              <a:round/>
              <a:headEnd/>
              <a:tailEnd/>
            </a:ln>
          </p:spPr>
        </p:cxnSp>
      </p:grpSp>
      <p:pic>
        <p:nvPicPr>
          <p:cNvPr id="22533" name="Picture 6"/>
          <p:cNvPicPr>
            <a:picLocks noChangeAspect="1"/>
          </p:cNvPicPr>
          <p:nvPr/>
        </p:nvPicPr>
        <p:blipFill>
          <a:blip r:embed="rId3"/>
          <a:srcRect/>
          <a:stretch>
            <a:fillRect/>
          </a:stretch>
        </p:blipFill>
        <p:spPr bwMode="auto">
          <a:xfrm>
            <a:off x="4817566" y="1646412"/>
            <a:ext cx="1785938" cy="722188"/>
          </a:xfrm>
          <a:prstGeom prst="rect">
            <a:avLst/>
          </a:prstGeom>
          <a:noFill/>
          <a:ln w="9525">
            <a:noFill/>
            <a:miter lim="800000"/>
            <a:headEnd/>
            <a:tailEnd/>
          </a:ln>
        </p:spPr>
      </p:pic>
      <p:pic>
        <p:nvPicPr>
          <p:cNvPr id="22534" name="Picture 7"/>
          <p:cNvPicPr>
            <a:picLocks noChangeAspect="1"/>
          </p:cNvPicPr>
          <p:nvPr/>
        </p:nvPicPr>
        <p:blipFill>
          <a:blip r:embed="rId4"/>
          <a:srcRect/>
          <a:stretch>
            <a:fillRect/>
          </a:stretch>
        </p:blipFill>
        <p:spPr bwMode="auto">
          <a:xfrm>
            <a:off x="6850187" y="1660922"/>
            <a:ext cx="704329" cy="714375"/>
          </a:xfrm>
          <a:prstGeom prst="rect">
            <a:avLst/>
          </a:prstGeom>
          <a:noFill/>
          <a:ln w="9525">
            <a:noFill/>
            <a:miter lim="800000"/>
            <a:headEnd/>
            <a:tailEnd/>
          </a:ln>
        </p:spPr>
      </p:pic>
      <p:pic>
        <p:nvPicPr>
          <p:cNvPr id="22535" name="Picture 8"/>
          <p:cNvPicPr>
            <a:picLocks noChangeAspect="1"/>
          </p:cNvPicPr>
          <p:nvPr/>
        </p:nvPicPr>
        <p:blipFill>
          <a:blip r:embed="rId5"/>
          <a:srcRect/>
          <a:stretch>
            <a:fillRect/>
          </a:stretch>
        </p:blipFill>
        <p:spPr bwMode="auto">
          <a:xfrm>
            <a:off x="5996285" y="2476873"/>
            <a:ext cx="1000125" cy="309190"/>
          </a:xfrm>
          <a:prstGeom prst="rect">
            <a:avLst/>
          </a:prstGeom>
          <a:noFill/>
          <a:ln w="9525">
            <a:noFill/>
            <a:miter lim="800000"/>
            <a:headEnd/>
            <a:tailEnd/>
          </a:ln>
        </p:spPr>
      </p:pic>
      <p:pic>
        <p:nvPicPr>
          <p:cNvPr id="22536" name="Picture 9"/>
          <p:cNvPicPr>
            <a:picLocks noChangeAspect="1"/>
          </p:cNvPicPr>
          <p:nvPr/>
        </p:nvPicPr>
        <p:blipFill>
          <a:blip r:embed="rId6"/>
          <a:srcRect/>
          <a:stretch>
            <a:fillRect/>
          </a:stretch>
        </p:blipFill>
        <p:spPr bwMode="auto">
          <a:xfrm>
            <a:off x="6210598" y="3449092"/>
            <a:ext cx="1336105" cy="462111"/>
          </a:xfrm>
          <a:prstGeom prst="rect">
            <a:avLst/>
          </a:prstGeom>
          <a:noFill/>
          <a:ln w="9525">
            <a:noFill/>
            <a:miter lim="800000"/>
            <a:headEnd/>
            <a:tailEnd/>
          </a:ln>
        </p:spPr>
      </p:pic>
      <p:pic>
        <p:nvPicPr>
          <p:cNvPr id="22537" name="Picture 10"/>
          <p:cNvPicPr>
            <a:picLocks noChangeAspect="1"/>
          </p:cNvPicPr>
          <p:nvPr/>
        </p:nvPicPr>
        <p:blipFill>
          <a:blip r:embed="rId7"/>
          <a:srcRect t="12903" b="16129"/>
          <a:stretch>
            <a:fillRect/>
          </a:stretch>
        </p:blipFill>
        <p:spPr bwMode="auto">
          <a:xfrm>
            <a:off x="7550051" y="3375422"/>
            <a:ext cx="1660922" cy="588244"/>
          </a:xfrm>
          <a:prstGeom prst="rect">
            <a:avLst/>
          </a:prstGeom>
          <a:noFill/>
          <a:ln w="9525">
            <a:noFill/>
            <a:miter lim="800000"/>
            <a:headEnd/>
            <a:tailEnd/>
          </a:ln>
        </p:spPr>
      </p:pic>
      <p:pic>
        <p:nvPicPr>
          <p:cNvPr id="22538" name="Picture 11"/>
          <p:cNvPicPr>
            <a:picLocks noChangeAspect="1"/>
          </p:cNvPicPr>
          <p:nvPr/>
        </p:nvPicPr>
        <p:blipFill>
          <a:blip r:embed="rId8"/>
          <a:srcRect/>
          <a:stretch>
            <a:fillRect/>
          </a:stretch>
        </p:blipFill>
        <p:spPr bwMode="auto">
          <a:xfrm>
            <a:off x="7817942" y="1727895"/>
            <a:ext cx="909712" cy="910828"/>
          </a:xfrm>
          <a:prstGeom prst="rect">
            <a:avLst/>
          </a:prstGeom>
          <a:noFill/>
          <a:ln w="9525">
            <a:noFill/>
            <a:miter lim="800000"/>
            <a:headEnd/>
            <a:tailEnd/>
          </a:ln>
        </p:spPr>
      </p:pic>
      <p:pic>
        <p:nvPicPr>
          <p:cNvPr id="22539" name="Picture 7"/>
          <p:cNvPicPr>
            <a:picLocks noChangeAspect="1" noChangeArrowheads="1"/>
          </p:cNvPicPr>
          <p:nvPr/>
        </p:nvPicPr>
        <p:blipFill>
          <a:blip r:embed="rId9"/>
          <a:srcRect/>
          <a:stretch>
            <a:fillRect/>
          </a:stretch>
        </p:blipFill>
        <p:spPr bwMode="auto">
          <a:xfrm>
            <a:off x="4763988" y="3429000"/>
            <a:ext cx="1232297" cy="458763"/>
          </a:xfrm>
          <a:prstGeom prst="rect">
            <a:avLst/>
          </a:prstGeom>
          <a:noFill/>
          <a:ln w="12700">
            <a:noFill/>
            <a:miter lim="800000"/>
            <a:headEnd/>
            <a:tailEnd/>
          </a:ln>
        </p:spPr>
      </p:pic>
      <p:pic>
        <p:nvPicPr>
          <p:cNvPr id="22540" name="Picture 3" descr="nyse logo_1000.jpg"/>
          <p:cNvPicPr>
            <a:picLocks noChangeAspect="1"/>
          </p:cNvPicPr>
          <p:nvPr/>
        </p:nvPicPr>
        <p:blipFill>
          <a:blip r:embed="rId10"/>
          <a:srcRect t="7082" b="28719"/>
          <a:stretch>
            <a:fillRect/>
          </a:stretch>
        </p:blipFill>
        <p:spPr bwMode="auto">
          <a:xfrm>
            <a:off x="7441779" y="4018359"/>
            <a:ext cx="1570508" cy="590476"/>
          </a:xfrm>
          <a:prstGeom prst="rect">
            <a:avLst/>
          </a:prstGeom>
          <a:noFill/>
          <a:ln w="9525">
            <a:noFill/>
            <a:miter lim="800000"/>
            <a:headEnd/>
            <a:tailEnd/>
          </a:ln>
        </p:spPr>
      </p:pic>
      <p:pic>
        <p:nvPicPr>
          <p:cNvPr id="15" name="Picture 14"/>
          <p:cNvPicPr>
            <a:picLocks noChangeAspect="1"/>
          </p:cNvPicPr>
          <p:nvPr/>
        </p:nvPicPr>
        <p:blipFill>
          <a:blip r:embed="rId11"/>
          <a:stretch>
            <a:fillRect/>
          </a:stretch>
        </p:blipFill>
        <p:spPr>
          <a:xfrm>
            <a:off x="7123658" y="5169174"/>
            <a:ext cx="1019101" cy="725537"/>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12"/>
          <a:srcRect b="14130"/>
          <a:stretch>
            <a:fillRect/>
          </a:stretch>
        </p:blipFill>
        <p:spPr>
          <a:xfrm>
            <a:off x="4711527" y="5000625"/>
            <a:ext cx="1269131" cy="1053703"/>
          </a:xfrm>
          <a:prstGeom prst="rect">
            <a:avLst/>
          </a:prstGeom>
          <a:ln>
            <a:noFill/>
          </a:ln>
          <a:effectLst>
            <a:outerShdw blurRad="292100" dist="139700" dir="2700000" algn="tl" rotWithShape="0">
              <a:srgbClr val="333333">
                <a:alpha val="65000"/>
              </a:srgbClr>
            </a:outerShdw>
          </a:effectLst>
        </p:spPr>
      </p:pic>
      <p:grpSp>
        <p:nvGrpSpPr>
          <p:cNvPr id="3" name="Group 17"/>
          <p:cNvGrpSpPr>
            <a:grpSpLocks/>
          </p:cNvGrpSpPr>
          <p:nvPr/>
        </p:nvGrpSpPr>
        <p:grpSpPr bwMode="auto">
          <a:xfrm>
            <a:off x="4734967" y="2839641"/>
            <a:ext cx="4118818" cy="400110"/>
            <a:chOff x="6437134" y="1752600"/>
            <a:chExt cx="5856466" cy="569046"/>
          </a:xfrm>
        </p:grpSpPr>
        <p:sp>
          <p:nvSpPr>
            <p:cNvPr id="22551" name="TextBox 18"/>
            <p:cNvSpPr txBox="1">
              <a:spLocks noChangeArrowheads="1"/>
            </p:cNvSpPr>
            <p:nvPr/>
          </p:nvSpPr>
          <p:spPr bwMode="auto">
            <a:xfrm>
              <a:off x="6437134" y="1752600"/>
              <a:ext cx="2031292" cy="569046"/>
            </a:xfrm>
            <a:prstGeom prst="rect">
              <a:avLst/>
            </a:prstGeom>
            <a:noFill/>
            <a:ln w="9525">
              <a:noFill/>
              <a:miter lim="800000"/>
              <a:headEnd/>
              <a:tailEnd/>
            </a:ln>
          </p:spPr>
          <p:txBody>
            <a:bodyPr wrap="none">
              <a:prstTxWarp prst="textNoShape">
                <a:avLst/>
              </a:prstTxWarp>
              <a:spAutoFit/>
            </a:bodyPr>
            <a:lstStyle/>
            <a:p>
              <a:pPr defTabSz="914145"/>
              <a:r>
                <a:rPr lang="en-US" sz="2000" dirty="0">
                  <a:latin typeface="Helvetica" charset="0"/>
                  <a:ea typeface="Helvetica" charset="0"/>
                  <a:cs typeface="Helvetica" charset="0"/>
                </a:rPr>
                <a:t>Customers</a:t>
              </a:r>
            </a:p>
          </p:txBody>
        </p:sp>
        <p:cxnSp>
          <p:nvCxnSpPr>
            <p:cNvPr id="22552" name="Straight Connector 19"/>
            <p:cNvCxnSpPr>
              <a:cxnSpLocks noChangeShapeType="1"/>
            </p:cNvCxnSpPr>
            <p:nvPr/>
          </p:nvCxnSpPr>
          <p:spPr bwMode="auto">
            <a:xfrm>
              <a:off x="6502400" y="2286000"/>
              <a:ext cx="5791200" cy="1588"/>
            </a:xfrm>
            <a:prstGeom prst="line">
              <a:avLst/>
            </a:prstGeom>
            <a:noFill/>
            <a:ln w="3175">
              <a:solidFill>
                <a:srgbClr val="B2B2B0"/>
              </a:solidFill>
              <a:round/>
              <a:headEnd/>
              <a:tailEnd/>
            </a:ln>
          </p:spPr>
        </p:cxnSp>
      </p:grpSp>
      <p:grpSp>
        <p:nvGrpSpPr>
          <p:cNvPr id="4" name="Group 20"/>
          <p:cNvGrpSpPr>
            <a:grpSpLocks/>
          </p:cNvGrpSpPr>
          <p:nvPr/>
        </p:nvGrpSpPr>
        <p:grpSpPr bwMode="auto">
          <a:xfrm>
            <a:off x="4743897" y="4553025"/>
            <a:ext cx="4124400" cy="400110"/>
            <a:chOff x="6430192" y="1752600"/>
            <a:chExt cx="5863408" cy="569046"/>
          </a:xfrm>
        </p:grpSpPr>
        <p:sp>
          <p:nvSpPr>
            <p:cNvPr id="22549" name="TextBox 21"/>
            <p:cNvSpPr txBox="1">
              <a:spLocks noChangeArrowheads="1"/>
            </p:cNvSpPr>
            <p:nvPr/>
          </p:nvSpPr>
          <p:spPr bwMode="auto">
            <a:xfrm>
              <a:off x="6430192" y="1752600"/>
              <a:ext cx="1471944" cy="569046"/>
            </a:xfrm>
            <a:prstGeom prst="rect">
              <a:avLst/>
            </a:prstGeom>
            <a:noFill/>
            <a:ln w="9525">
              <a:noFill/>
              <a:miter lim="800000"/>
              <a:headEnd/>
              <a:tailEnd/>
            </a:ln>
          </p:spPr>
          <p:txBody>
            <a:bodyPr wrap="none">
              <a:prstTxWarp prst="textNoShape">
                <a:avLst/>
              </a:prstTxWarp>
              <a:spAutoFit/>
            </a:bodyPr>
            <a:lstStyle/>
            <a:p>
              <a:pPr defTabSz="914145"/>
              <a:r>
                <a:rPr lang="en-US" sz="2000" dirty="0">
                  <a:latin typeface="Helvetica" charset="0"/>
                  <a:ea typeface="Helvetica" charset="0"/>
                  <a:cs typeface="Helvetica" charset="0"/>
                </a:rPr>
                <a:t>Awards</a:t>
              </a:r>
            </a:p>
          </p:txBody>
        </p:sp>
        <p:cxnSp>
          <p:nvCxnSpPr>
            <p:cNvPr id="22550" name="Straight Connector 22"/>
            <p:cNvCxnSpPr>
              <a:cxnSpLocks noChangeShapeType="1"/>
            </p:cNvCxnSpPr>
            <p:nvPr/>
          </p:nvCxnSpPr>
          <p:spPr bwMode="auto">
            <a:xfrm>
              <a:off x="6502400" y="2286000"/>
              <a:ext cx="5791200" cy="1588"/>
            </a:xfrm>
            <a:prstGeom prst="line">
              <a:avLst/>
            </a:prstGeom>
            <a:noFill/>
            <a:ln w="3175">
              <a:solidFill>
                <a:srgbClr val="B2B2B0"/>
              </a:solidFill>
              <a:round/>
              <a:headEnd/>
              <a:tailEnd/>
            </a:ln>
          </p:spPr>
        </p:cxnSp>
      </p:grpSp>
      <p:pic>
        <p:nvPicPr>
          <p:cNvPr id="26" name="Picture 25"/>
          <p:cNvPicPr>
            <a:picLocks noChangeAspect="1"/>
          </p:cNvPicPr>
          <p:nvPr/>
        </p:nvPicPr>
        <p:blipFill>
          <a:blip r:embed="rId13"/>
          <a:stretch>
            <a:fillRect/>
          </a:stretch>
        </p:blipFill>
        <p:spPr>
          <a:xfrm>
            <a:off x="8211964" y="5089922"/>
            <a:ext cx="879574" cy="880691"/>
          </a:xfrm>
          <a:prstGeom prst="rect">
            <a:avLst/>
          </a:prstGeom>
          <a:ln>
            <a:noFill/>
          </a:ln>
          <a:effectLst>
            <a:outerShdw blurRad="292100" dist="139700" dir="2700000" algn="tl" rotWithShape="0">
              <a:srgbClr val="333333">
                <a:alpha val="65000"/>
              </a:srgbClr>
            </a:outerShdw>
          </a:effectLst>
        </p:spPr>
      </p:pic>
      <p:pic>
        <p:nvPicPr>
          <p:cNvPr id="22546" name="Picture 26"/>
          <p:cNvPicPr>
            <a:picLocks noChangeAspect="1"/>
          </p:cNvPicPr>
          <p:nvPr/>
        </p:nvPicPr>
        <p:blipFill>
          <a:blip r:embed="rId14"/>
          <a:srcRect/>
          <a:stretch>
            <a:fillRect/>
          </a:stretch>
        </p:blipFill>
        <p:spPr bwMode="auto">
          <a:xfrm>
            <a:off x="4817567" y="4125516"/>
            <a:ext cx="1338337" cy="405185"/>
          </a:xfrm>
          <a:prstGeom prst="rect">
            <a:avLst/>
          </a:prstGeom>
          <a:noFill/>
          <a:ln w="9525">
            <a:noFill/>
            <a:miter lim="800000"/>
            <a:headEnd/>
            <a:tailEnd/>
          </a:ln>
        </p:spPr>
      </p:pic>
      <p:pic>
        <p:nvPicPr>
          <p:cNvPr id="27" name="Picture 26" descr="momentum_index_banner_150x150.png"/>
          <p:cNvPicPr>
            <a:picLocks noChangeAspect="1"/>
          </p:cNvPicPr>
          <p:nvPr/>
        </p:nvPicPr>
        <p:blipFill>
          <a:blip r:embed="rId15"/>
          <a:stretch>
            <a:fillRect/>
          </a:stretch>
        </p:blipFill>
        <p:spPr>
          <a:xfrm>
            <a:off x="6019726" y="5018484"/>
            <a:ext cx="1053703" cy="1053703"/>
          </a:xfrm>
          <a:prstGeom prst="rect">
            <a:avLst/>
          </a:prstGeom>
          <a:ln>
            <a:noFill/>
          </a:ln>
          <a:effectLst>
            <a:outerShdw blurRad="292100" dist="139700" dir="2700000" algn="tl" rotWithShape="0">
              <a:srgbClr val="333333">
                <a:alpha val="65000"/>
              </a:srgbClr>
            </a:outerShdw>
          </a:effectLst>
        </p:spPr>
      </p:pic>
      <p:pic>
        <p:nvPicPr>
          <p:cNvPr id="22548" name="Picture 37"/>
          <p:cNvPicPr>
            <a:picLocks noChangeAspect="1" noChangeArrowheads="1"/>
          </p:cNvPicPr>
          <p:nvPr/>
        </p:nvPicPr>
        <p:blipFill>
          <a:blip r:embed="rId16"/>
          <a:srcRect/>
          <a:stretch>
            <a:fillRect/>
          </a:stretch>
        </p:blipFill>
        <p:spPr bwMode="auto">
          <a:xfrm>
            <a:off x="6164833" y="4116586"/>
            <a:ext cx="1285875" cy="456531"/>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cquia 2011.1">
  <a:themeElements>
    <a:clrScheme name="Acquia">
      <a:dk1>
        <a:srgbClr val="003157"/>
      </a:dk1>
      <a:lt1>
        <a:srgbClr val="FFFFFF"/>
      </a:lt1>
      <a:dk2>
        <a:srgbClr val="232323"/>
      </a:dk2>
      <a:lt2>
        <a:srgbClr val="7E7E7B"/>
      </a:lt2>
      <a:accent1>
        <a:srgbClr val="003157"/>
      </a:accent1>
      <a:accent2>
        <a:srgbClr val="00578C"/>
      </a:accent2>
      <a:accent3>
        <a:srgbClr val="077DBC"/>
      </a:accent3>
      <a:accent4>
        <a:srgbClr val="51B3E6"/>
      </a:accent4>
      <a:accent5>
        <a:srgbClr val="D47912"/>
      </a:accent5>
      <a:accent6>
        <a:srgbClr val="FDD301"/>
      </a:accent6>
      <a:hlink>
        <a:srgbClr val="077DBC"/>
      </a:hlink>
      <a:folHlink>
        <a:srgbClr val="D4791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http://schemas.openxmlformats.org/drawingml/2006/main"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http://schemas.openxmlformats.org/drawingml/2006/main"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11120</TotalTime>
  <Words>3513</Words>
  <Application>Microsoft Macintosh PowerPoint</Application>
  <PresentationFormat>On-screen Show (4:3)</PresentationFormat>
  <Paragraphs>478</Paragraphs>
  <Slides>61</Slides>
  <Notes>35</Notes>
  <HiddenSlides>0</HiddenSlides>
  <MMClips>0</MMClips>
  <ScaleCrop>false</ScaleCrop>
  <HeadingPairs>
    <vt:vector size="4" baseType="variant">
      <vt:variant>
        <vt:lpstr>Design Template</vt:lpstr>
      </vt:variant>
      <vt:variant>
        <vt:i4>2</vt:i4>
      </vt:variant>
      <vt:variant>
        <vt:lpstr>Slide Titles</vt:lpstr>
      </vt:variant>
      <vt:variant>
        <vt:i4>61</vt:i4>
      </vt:variant>
    </vt:vector>
  </HeadingPairs>
  <TitlesOfParts>
    <vt:vector size="63" baseType="lpstr">
      <vt:lpstr>Acquia 2011.1</vt:lpstr>
      <vt:lpstr>Title &amp; Bullets</vt:lpstr>
      <vt:lpstr>Achieving Leaner, More Agile Government</vt:lpstr>
      <vt:lpstr>Agenda </vt:lpstr>
      <vt:lpstr>Drupal Overview</vt:lpstr>
      <vt:lpstr>Drupal is Changing the Web</vt:lpstr>
      <vt:lpstr>Because Drupal is...</vt:lpstr>
      <vt:lpstr>2001 – Drupal Released</vt:lpstr>
      <vt:lpstr>2011 – Bossie Awards</vt:lpstr>
      <vt:lpstr>Business Value – Open Source</vt:lpstr>
      <vt:lpstr>Acquia is the Enterprise Guide to Drupal</vt:lpstr>
      <vt:lpstr>Multiple Paths to Drupal Success</vt:lpstr>
      <vt:lpstr>Acquia Customers</vt:lpstr>
      <vt:lpstr>Business Value – Acquia</vt:lpstr>
      <vt:lpstr>Drupal in the Government </vt:lpstr>
      <vt:lpstr>Drupal Adoption in Government</vt:lpstr>
      <vt:lpstr>Drupal Government Sites (to name a few)</vt:lpstr>
      <vt:lpstr>Examples: Consolidation, DHS - FEMA</vt:lpstr>
      <vt:lpstr>Platform Investment vs Site Cost</vt:lpstr>
      <vt:lpstr>Slide 18</vt:lpstr>
      <vt:lpstr>Slide 19</vt:lpstr>
      <vt:lpstr>http://www.whitehouse.gov/</vt:lpstr>
      <vt:lpstr>Drupal in Depth</vt:lpstr>
      <vt:lpstr>It’s All About the Modules</vt:lpstr>
      <vt:lpstr>Truly Agile Open Source Development</vt:lpstr>
      <vt:lpstr>Slide 24</vt:lpstr>
      <vt:lpstr>Distribution: OpenPublic</vt:lpstr>
      <vt:lpstr>Distribution: aGov</vt:lpstr>
      <vt:lpstr>Distribution: Web Experience Toolkit</vt:lpstr>
      <vt:lpstr>Drupal Architecture</vt:lpstr>
      <vt:lpstr>Slide 29</vt:lpstr>
      <vt:lpstr>How Drupal Manages Content</vt:lpstr>
      <vt:lpstr>How Drupal Manages Users</vt:lpstr>
      <vt:lpstr>Field API</vt:lpstr>
      <vt:lpstr>Developers: Open Data, Open Standards</vt:lpstr>
      <vt:lpstr>Sample Features</vt:lpstr>
      <vt:lpstr>Content Authoring</vt:lpstr>
      <vt:lpstr>Editorial Workflows</vt:lpstr>
      <vt:lpstr>Integrated Rich Media Management</vt:lpstr>
      <vt:lpstr>Language Translation and Multi-Site</vt:lpstr>
      <vt:lpstr>Analytics and Reporting</vt:lpstr>
      <vt:lpstr>Mobile and Multi Platform</vt:lpstr>
      <vt:lpstr>Responsive design</vt:lpstr>
      <vt:lpstr>Multichannel publishing</vt:lpstr>
      <vt:lpstr>Drupal Delivers Rich, Integrated Experiences</vt:lpstr>
      <vt:lpstr>Scaling Drupal</vt:lpstr>
      <vt:lpstr>Runs on LAMP...</vt:lpstr>
      <vt:lpstr>Warner Music Group</vt:lpstr>
      <vt:lpstr>Al Jazeera blogs</vt:lpstr>
      <vt:lpstr>Gofobo</vt:lpstr>
      <vt:lpstr>Angie’s list</vt:lpstr>
      <vt:lpstr>WEEI Sports Radio</vt:lpstr>
      <vt:lpstr>Slide 51</vt:lpstr>
      <vt:lpstr>Slide 52</vt:lpstr>
      <vt:lpstr>Slide 53</vt:lpstr>
      <vt:lpstr>Scaling your site - onboarding</vt:lpstr>
      <vt:lpstr>Large content sites on Drupal</vt:lpstr>
      <vt:lpstr>Security and Compliance</vt:lpstr>
      <vt:lpstr>Acquia Security Commitment</vt:lpstr>
      <vt:lpstr>Acquia Certification and compliance </vt:lpstr>
      <vt:lpstr>Security in the Drupal Community </vt:lpstr>
      <vt:lpstr>Drupal compliance and accreditation</vt:lpstr>
      <vt:lpstr>Infrastructure controls &amp; procedures</vt:lpstr>
    </vt:vector>
  </TitlesOfParts>
  <Company>Acquia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Thomas Erickson</dc:creator>
  <cp:lastModifiedBy>Greg Drapeau</cp:lastModifiedBy>
  <cp:revision>185</cp:revision>
  <cp:lastPrinted>2011-10-25T17:23:02Z</cp:lastPrinted>
  <dcterms:created xsi:type="dcterms:W3CDTF">2013-01-08T13:38:56Z</dcterms:created>
  <dcterms:modified xsi:type="dcterms:W3CDTF">2013-01-10T15:41:53Z</dcterms:modified>
</cp:coreProperties>
</file>